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jpeg" ContentType="image/jpeg"/>
  <Default Extension="jpg" ContentType="image/jpeg"/>
  <Default Extension="mpg" ContentType="vide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5"/>
  </p:notesMasterIdLst>
  <p:sldIdLst>
    <p:sldId id="330" r:id="rId2"/>
    <p:sldId id="344" r:id="rId3"/>
    <p:sldId id="327" r:id="rId4"/>
    <p:sldId id="273" r:id="rId5"/>
    <p:sldId id="312" r:id="rId6"/>
    <p:sldId id="313" r:id="rId7"/>
    <p:sldId id="321" r:id="rId8"/>
    <p:sldId id="346" r:id="rId9"/>
    <p:sldId id="347" r:id="rId10"/>
    <p:sldId id="348" r:id="rId11"/>
    <p:sldId id="331" r:id="rId12"/>
    <p:sldId id="274" r:id="rId13"/>
    <p:sldId id="318" r:id="rId14"/>
    <p:sldId id="319" r:id="rId15"/>
    <p:sldId id="320" r:id="rId16"/>
    <p:sldId id="275" r:id="rId17"/>
    <p:sldId id="276" r:id="rId18"/>
    <p:sldId id="277" r:id="rId19"/>
    <p:sldId id="332" r:id="rId20"/>
    <p:sldId id="278" r:id="rId21"/>
    <p:sldId id="279" r:id="rId22"/>
    <p:sldId id="280" r:id="rId23"/>
    <p:sldId id="287" r:id="rId24"/>
    <p:sldId id="345" r:id="rId25"/>
    <p:sldId id="256" r:id="rId26"/>
    <p:sldId id="340" r:id="rId27"/>
    <p:sldId id="281" r:id="rId28"/>
    <p:sldId id="289" r:id="rId29"/>
    <p:sldId id="290" r:id="rId30"/>
    <p:sldId id="288" r:id="rId31"/>
    <p:sldId id="282" r:id="rId32"/>
    <p:sldId id="284" r:id="rId33"/>
    <p:sldId id="286" r:id="rId34"/>
    <p:sldId id="326" r:id="rId35"/>
    <p:sldId id="325" r:id="rId36"/>
    <p:sldId id="283" r:id="rId37"/>
    <p:sldId id="257" r:id="rId38"/>
    <p:sldId id="291" r:id="rId39"/>
    <p:sldId id="292" r:id="rId40"/>
    <p:sldId id="293" r:id="rId41"/>
    <p:sldId id="294" r:id="rId42"/>
    <p:sldId id="295" r:id="rId43"/>
    <p:sldId id="310" r:id="rId44"/>
    <p:sldId id="297" r:id="rId45"/>
    <p:sldId id="298" r:id="rId46"/>
    <p:sldId id="299" r:id="rId47"/>
    <p:sldId id="300" r:id="rId48"/>
    <p:sldId id="301" r:id="rId49"/>
    <p:sldId id="303" r:id="rId50"/>
    <p:sldId id="304" r:id="rId51"/>
    <p:sldId id="302" r:id="rId52"/>
    <p:sldId id="305" r:id="rId53"/>
    <p:sldId id="323" r:id="rId54"/>
    <p:sldId id="307" r:id="rId55"/>
    <p:sldId id="306" r:id="rId56"/>
    <p:sldId id="308" r:id="rId57"/>
    <p:sldId id="261" r:id="rId58"/>
    <p:sldId id="262" r:id="rId59"/>
    <p:sldId id="263" r:id="rId60"/>
    <p:sldId id="264" r:id="rId61"/>
    <p:sldId id="265" r:id="rId62"/>
    <p:sldId id="266" r:id="rId63"/>
    <p:sldId id="341" r:id="rId64"/>
    <p:sldId id="333" r:id="rId65"/>
    <p:sldId id="339" r:id="rId66"/>
    <p:sldId id="335" r:id="rId67"/>
    <p:sldId id="336" r:id="rId68"/>
    <p:sldId id="337" r:id="rId69"/>
    <p:sldId id="258" r:id="rId70"/>
    <p:sldId id="338" r:id="rId71"/>
    <p:sldId id="342" r:id="rId72"/>
    <p:sldId id="309" r:id="rId73"/>
    <p:sldId id="343" r:id="rId74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1E0A"/>
    <a:srgbClr val="EACAF2"/>
    <a:srgbClr val="66FFFF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55" autoAdjust="0"/>
    <p:restoredTop sz="86393" autoAdjust="0"/>
  </p:normalViewPr>
  <p:slideViewPr>
    <p:cSldViewPr>
      <p:cViewPr varScale="1">
        <p:scale>
          <a:sx n="64" d="100"/>
          <a:sy n="64" d="100"/>
        </p:scale>
        <p:origin x="552" y="16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20:49:46.55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nkEffects" value="pencil"/>
    </inkml:brush>
  </inkml:definitions>
  <inkml:trace contextRef="#ctx0" brushRef="#br0">5322 1 16383,'36'36'0,"-13"-2"0,-2-21 0,-18 8 0,17-8 0,-17 10 0,18 0 0,-8 1 0,10-1 0,-10 0 0,8 1 0,-19-1 0,19-10 0,-18 8 0,18-8 0,-19 10 0,19 1 0,-18-1 0,7 0 0,-10 1 0,0-1 0,10-10 0,-7 8 0,7-8 0,-10 10 0,0 1 0,0-1 0,0 0 0,0 1 0,0-1 0,0 0 0,0 1 0,0-1 0,0 0 0,0 1 0,0-1 0,0 1 0,0-1 0,0 0 0,0 1 0,0-1 0,0 0 0,0 1 0,0-1 0,0 1 0,0-1 0,0 0 0,0 1 0,0-1 0,-10-10 0,7 8 0,-7-8 0,0 0 0,7 7 0,-7-7 0,-1 11 0,9-1 0,-19 1 0,18-1 0,-7 0 0,-1 1 0,9-1 0,-19 0 0,18 1 0,-17-1 0,17 1 0,-7-1 0,-1 0 0,-2 1 0,-10-1 0,10 0 0,-8 1 0,19-1 0,-19-10 0,18 8 0,-18-8 0,19 10 0,-19-10 0,19 8 0,-19-18 0,18 17 0,-18-17 0,19 18 0,-19-19 0,8 19 0,-10-8 0,-1 10 0,1-10 0,10 8 0,-8-18 0,8 7 0,-10 1 0,-1-9 0,1 19 0,0-19 0,-1 19 0,1-18 0,0 7 0,-1-10 0,1 0 0,0 11 0,-1-9 0,1 9 0,-1-11 0,1 0 0,0 0 0,-1 0 0,1 0 0,0 0 0,-1 0 0,1 0 0,-1 0 0,1 0 0,0 0 0,-1 0 0,1 0 0,0 0 0,-1 0 0,1 0 0,0 0 0,-1 0 0,1 0 0,-1 0 0,1 0 0,0 0 0,-1 0 0,1 0 0,0 0 0,-1 0 0,1 0 0,0 0 0,-1 0 0,1 0 0,-1 0 0,1 0 0,0 0 0,-1 0 0,1 0 0,0 0 0,-1 0 0,1 0 0,-1 0 0,1 0 0,0 0 0,-1 0 0,1 0 0,0 0 0,-1 0 0,1 0 0,0 0 0,-15 0 0,12 0 0,-11 0 0,13 0 0,1 0 0,-14 0 0,10 0 0,-24 0 0,24 0 0,-24 12 0,25-9 0,-25 9 0,24-2 0,-24-7 0,24 17 0,-23-17 0,23 7 0,-24 3 0,10-10 0,1 19 0,-11-19 0,24 7 0,-24 2 0,25-9 0,-25 9 0,10-12 0,1 10 0,-11-7 0,10 7 0,1-10 0,-11 12 0,11-8 0,-15 8 0,15-12 0,-11 12 0,10-9 0,-13 9 0,0-12 0,0 12 0,13-9 0,-10 21 0,11-21 0,-15 9 0,1 0 0,0-9 0,13 19 0,-9-19 0,9 7 0,-13 3 0,13-10 0,-10 21 0,11-21 0,-1 19 0,-9-19 0,9 19 0,-13-19 0,13 20 0,-10-21 0,25 19 0,-25-6 0,24-2 0,-10 9 0,14-19 0,-1 18 0,1-19 0,-1 19 0,1-18 0,10 18 0,-8-19 0,8 19 0,-10-18 0,0 17 0,-1-17 0,1 18 0,-1-19 0,1 9 0,0-1 0,-1-7 0,1 7 0,0 0 0,-1-7 0,1 7 0,0-10 0,-1 11 0,1-9 0,-1 9 0,1-1 0,-14-7 0,10 7 0,-10-10 0,14 11 0,-1-9 0,1 8 0,0-10 0,-1 0 0,1 11 0,0-9 0,-1 9 0,11-1 0,-8-7 0,8 7 0,-10 1 0,0-9 0,-1 9 0,22-22 0,-6-2 0,29-10 0,-8-1 0,0-13 0,7 11 0,-7-12 0,11 15 0,1-14 0,-1 10 0,1-10 0,0 0 0,-2 10 0,4-24 0,-3 25 0,15-25 0,-11 10 0,11-13 0,-11 0 0,-1-1 0,12 1 0,-9 0 0,9 0 0,-13 13 0,-1 4 0,-2 14 0,0-1 0,1 11 0,-11-7 0,8 17 0,-9-7 0,-9 10 0,-18 34 0,-13-1 0,-9 31 0,10-9 0,0-1 0,-1 0 0,-14 18 0,11-14 0,-12 13 0,16-16 0,2-15 0,-2 11 0,3-24 0,-1 10 0,2-14 0,0 1 0,-1-1 0,11 0 0,-8 1 0,8-11 0,0 8 0,-7-19 0,17 19 0,-18-18 0,8 17 0,-10-7 0,0 11 0,-1-1 0,1-10 0,10 8 0,-8-19 0,8 9 0,0-1 0,-8-7 0,8 7 0,-10-10 0,10 11 0,-8-9 0,19 19 0,-9-8 0,22 0 0,2-3 0,10-10 0,0 0 0,1 0 0,-1 0 0,1 0 0,-1 0 0,0 0 0,14 0 0,-10 0 0,10 0 0,0 0 0,-10 0 0,10 0 0,0 0 0,-10 0 0,10 0 0,0 0 0,-10 0 0,10 0 0,0 0 0,-10 0 0,10 0 0,-13 0 0,-1 0 0,0 0 0,1 0 0,-1 0 0,0 0 0,1 0 0,-1 0 0,1 0 0,-1 0 0,0 0 0,1 0 0,-1 0 0,0 0 0,1 0 0,-1 0 0,0 0 0,1 0 0,-1 0 0,1 0 0,-1 0 0,0 0 0,1 0 0,-1 0 0,0 11 0,1-9 0,-11 19 0,8-18 0,-8 7 0,10-10 0,-10 10 0,8-7 0,-8 7 0,10-10 0,0 11 0,1-9 0,-1 9 0,0-11 0,-10 10 0,8-7 0,-8 7 0,0 0 0,8-7 0,-8 18 0,10-19 0,1 9 0,-11-1 0,7-7 0,-7 7 0,0 1 0,8 2 0,-18 0 0,7-3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20:00:11.02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4598 444 24575,'-36'0'0,"-12"-12"0,22 9 0,-25-33 0,24 30 0,-24-18 0,24 24 0,-23 0 0,9 0 0,1 0 0,-11 0 0,10-12 0,-13 9 0,0-9 0,-1 12 0,1 0 0,0 0 0,0-13 0,-1 10 0,1-9 0,0 12 0,13 0 0,-10 0 0,11-12 0,-1-1 0,4-2 0,14-5 0,0 7 0,-1-11 0,1 1 0,0-1 0,-1 1 0,1 0 0,-1-1 0,1 1 0,0 0 0,-1-1 0,1 11 0,0 3 0,-1 10 0,1 0 0,10 10 0,2 3 0,1 11 0,7-1 0,-7 14 0,10 4 0,0 13 0,0-14 0,0 11 0,0-24 0,-12 24 0,9-24 0,-9 10 0,12-14 0,-10 0 0,7 1 0,-18-11 0,8-3 0,-10-10 0,-1 0 0,1 0 0,0 0 0,-1 0 0,1 0 0,0 0 0,-1 0 0,1 0 0,0-10 0,-1-3 0,-13-12 0,-3-1 0,-1 1 0,-10-2 0,11 2 0,-15-2 0,1-1 0,0 1 0,0 12 0,-1 3 0,15 12 0,3 0 0,0 0 0,10 0 0,-10 0 0,13 0 0,1 0 0,0 0 0,10 11 0,-8 2 0,18 10 0,-17 0 0,17 1 0,-18-1 0,19 0 0,-19 1 0,18-1 0,-18 0 0,8 1 0,-10-1 0,0-10 0,-1 8 0,1-18 0,0 7 0,-14-10 0,10 0 0,-24 0 0,10 0 0,-13 0 0,0 0 0,-17 0 0,12 0 0,-12 0 0,16 0 0,1 0 0,0 0 0,0 0 0,-1 0 0,15 0 0,3 0 0,0 0 0,10 0 0,-10 0 0,13 0 0,1 0 0,0 0 0,-1 0 0,1 0 0,0 0 0,10 10 0,2 3 0,11 11 0,0 13 0,0 3 0,0 15 0,0-1 0,12 0 0,-9 0 0,21 1 0,-21-1 0,9 0 0,-12-13 0,0 9 0,0-23 0,0 24 0,0-24 0,0 10 0,0-14 0,0 1 0,0-1 0,0 0 0,-10 1 0,-3-11 0,-10-3 0,-1-10 0,1 0 0,-14 0 0,10 0 0,-10 0 0,0 0 0,10 0 0,-10 0 0,14-10 0,-1 7 0,1-7 0,-1 10 0,1 0 0,10 10 0,3 17 0,10 0 0,0 24 0,0-25 0,0 25 0,0-24 0,0 24 0,0-24 0,0 10 0,0-14 0,0 0 0,0 1 0,0-1 0,0 1 0,10-1 0,-7 0 0,7 1 0,-10-1 0,0 0 0,11 1 0,-9-1 0,8 0 0,-10 1 0,0-1 0,0 1 0,0-1 0,0 14 0,0-10 0,0 10 0,0-14 0,0 1 0,0-1 0,-10 0 0,-3 1 0,-10-11 0,-1 8 0,1-8 0,0-1 0,-1 9 0,1-18 0,0 7 0,-1-10 0,1 0 0,-1 0 0,1 0 0,20 0 0,30 0 0,3 0 0,17 0 0,-24 0 0,1 11 0,-1 2 0,1 0 0,-1 7 0,0-7 0,-10 11 0,8-11 0,-18 7 0,7-7 0,0 11 0,-7-1 0,7 1 0,-10-1 0,0 0 0,11 1 0,-9-1 0,19-10 0,-18 8 0,18-8 0,-19 10 0,19-10 0,-8 8 0,10-19 0,1 19 0,-1-18 0,0 7 0,1-10 0,-1 11 0,0-9 0,1 9 0,-1-11 0,1 0 0,-1 0 0,0 0 0,1 0 0,-1 0 0,0 0 0,1 0 0,-1 0 0,0 0 0,1 0 0,-1 0 0,1 0 0,-1 0 0,0 0 0,1 0 0,-1 0 0,0 0 0,-10 10 0,8-7 0,-18 17 0,18-7 0,-19 11 0,9-1 0,-11 0 0,10 1 0,-8-1 0,19 1 0,-18-1 0,18 0 0,-8 1 0,0-1 0,9 14 0,-9-10 0,12 10 0,-12-14 0,8 1 0,-8-1 0,11-10 0,-1-3 0,0-10 0,1 0 0,-1-10 0,0-3 0,1-10 0,-1-1 0,1 11 0,-1 3 0,0 10 0,1-10 0,-1 7 0,0-7 0,-10-1 0,8 9 0,-18-19 0,17 8 0,-7-10 0,11 10 0,-11-8 0,8 18 0,-8-7 0,10 10 0,0 0 0,1 0 0,-1 0 0,0 0 0,1 0 0,-1 0 0,14 12 0,-10 1 0,24 14 0,-24-14 0,23 11 0,-9-21 0,0 10 0,9-13 0,-9 0 0,-1 0 0,11 0 0,-24 0 0,10 0 0,0 0 0,-10 0 0,10 0 0,0 0 0,-10 0 0,10 0 0,-14 0 0,1 0 0,-1 0 0,1 0 0,-1 0 0,0 0 0,1 0 0,-1 0 0,0 0 0,1 0 0,-1 0 0,1 0 0,-1 0 0,0 0 0,1-11 0,-1 9 0,0-9 0,1 11 0,-1 0 0,0 0 0,1 0 0,-1 0 0,1 0 0,-1 0 0,14 0 0,-10 0 0,24 0 0,-11 0 0,14 0 0,18 14 0,-14 1 0,31 16 0,-31-4 0,14 2 0,-1 0 0,-13-1 0,31-12 0,-31 8 0,14-21 0,-18 10 0,0-1 0,1-9 0,-15 9 0,-3-12 0,0 0 0,-10 0 0,10 0 0,-13 0 0,-1 0 0,0 0 0,1 0 0,-1 0 0,0 0 0,1 0 0,-1-11 0,-10-15 0,-3-1 0,3-24 0,-10 24 0,21-24 0,-21 24 0,19-10 0,-19 14 0,17 0 0,-17-1 0,18 11 0,-19-7 0,19 17 0,-8-7 0,0-1 0,8 9 0,-8-9 0,10 11 0,1 0 0,-1-10 0,0 7 0,1-7 0,-1 10 0,-10-11 0,8 9 0,-8-19 0,10 8 0,1 0 0,-1 3 0,0 10 0,1 0 0,-1 0 0,0 0 0,1 0 0,-1 0 0,14 0 0,4 0 0,-1 0 0,11 12 0,-10 3 0,13 12 0,0-12 0,0 9 0,-13-10 0,10 12 0,-11-12 0,1-2 0,-4-12 0,0 12 0,-10-9 0,10 9 0,-14-12 0,1 0 0,-1 0 0,0 0 0,1 0 0,-1 0 0,1 0 0,-1 0 0,0-11 0,-10-1 0,-2-26 0,-11-2 0,0-14 0,0 13 0,0 4 0,0 14 0,0-1 0,0 1 0,10 10 0,-7-8 0,17 19 0,-7-19 0,11 18 0,-1-7 0,0 10 0,15 0 0,2 0 0,14 0 0,1 0 0,-1 0 0,0 0 0,0 0 0,1 0 0,-15 0 0,11 0 0,-24-11 0,24 9 0,-25-19 0,12 18 0,-25-17 0,7 17 0,-17-18 0,7 8 0,-10-10 0,0 0 0,0-1 0,0 1 0,0-1 0,0 1 0,0 0 0,-10-1 0,-3 1 0,-10 0 0,-1-1 0,11 1 0,-8 0 0,8-1 0,0 1 0,-7-1 0,17 1 0,-7 0 0,10-1 0,0 1 0,0-14 0,0 10 0,0-10 0,0 14 0,0-1 0,0 1 0,0 0 0,-11-1 0,-2 1 0,-10-1 0,0 11 0,-1 3 0,1 10 0,-1-10 0,1 7 0,0-18 0,-1 19 0,1-19 0,0 18 0,10-17 0,-8 7 0,8 0 0,-10-8 0,-15 6 0,12 2 0,-11-10 0,13 10 0,-13-12 0,10 2 0,-10-3 0,24 3 0,-8 0 0,19-1 0,-9 1 0,11-14 0,0 10 0,0-10 0,0 0 0,0 10 0,25-12 0,5 2 0,24 7 0,0-9 0,1 11 0,-15 3 0,11 10 0,-24-6 0,10 19 0,-14-8 0,-58-3 0,23 10 0,-49-19 0,24 7 0,10-8 0,-10-2 0,13 1 0,11 1 0,-8-1 0,19 1 0,-8 0 0,-1-1 0,9 1 0,-19 0 0,18-1 0,-18 11 0,8-8 0,0 8 0,-7 1 0,-7-11 0,0 20 0,-24-21 0,25 21 0,-25-21 0,24 10 0,-24-12 0,24 2 0,-24-3 0,25 3 0,-11-1 0,13 12 0,1-7 0,10 7 0,-8 0 0,18-8 0,-17 18 0,17-17 0,-18 17 0,19-18 0,-9 8 0,1-10 0,7-1 0,-17 11 0,7 3 0,-11 10 0,1 0 0,0 0 0,-15 0 0,-2 0 0,-1 0 0,-9 0 0,23 0 0,-24 0 0,24 10 0,-24-7 0,24 7 0,-10-10 0,14 0 0,0 0 0,-1 0 0,1 0 0,0 0 0,-1 0 0,1 0 0,-1 0 0,1 0 0,0 0 0,-1 0 0,1 0 0,0 0 0,-1 0 0,1 0 0,0 0 0,-1 0 0,1 0 0,-1 0 0,1 0 0,0 0 0,-1 0 0,1 0 0,10 0 0,3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20:40:01.399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1 24575,'54'0'0,"1"0"0,-15 0 0,11 0 0,-10 0 0,-1 0 0,11 0 0,-24 0 0,24 0 0,-25 0 0,11 0 0,1 0 0,-12 0 0,11 0 0,0 0 0,-10 0 0,24 0 0,-24 0 0,10 0 0,0 0 0,-10 0 0,24 0 0,-24 0 0,23 0 0,-23 0 0,24 0 0,-10 0 0,-1 0 0,11 0 0,-11 0 0,1 0 0,10 0 0,-24 0 0,23 0 0,-9 0 0,-1 0 0,11 0 0,-10 0 0,-1 0 0,11 0 0,-24 0 0,24 0 0,0 0 0,-8 0 0,18 0 0,-20 0 0,13 0 0,0 0 0,-13 0 0,9 0 0,-9 0 0,-1 0 0,11 0 0,-24 0 0,10 0 0,-13 0 0,-1 0 0,0 10 0,1-7 0,-1 7 0,0 0 0,-10 3 0,8 0 0,-18 8 0,7-8 0,-10 10 0,0 1 0,0-1 0,11 1 0,-9-1 0,9 0 0,-11 1 0,0-1 0,0 0 0,0 1 0,0-1 0,0 0 0,0 1 0,0-1 0,0 1 0,0-1 0,0 0 0,0 1 0,0-1 0,0 0 0,0 1 0,0-1 0,0 1 0,0-1 0,0 0 0,0 1 0,0-1 0,0 0 0,0 1 0,0-1 0,0 0 0,0 1 0,0-1 0,0 1 0,0-1 0,10 0 0,3 1 0,10-1 0,2 14 0,-1-10 0,1 10 0,0 0 0,-1-10 0,3 24 0,-2-11 0,2 15 0,-1-15 0,-12 11 0,7-24 0,-8 10 0,0 0 0,8-10 0,-8 10 0,10-14 0,-10 1 0,8-1 0,-8 0 0,0 1 0,8-1 0,-19 0 0,19 1 0,-18-1 0,7 0 0,-10 1 0,0 13 0,0-10 0,0 10 0,0-14 0,0 14 0,0-10 0,0 10 0,0 0 0,0-10 0,0 24 0,0-24 0,0 10 0,0-14 0,0 25 0,-10-19 0,7 19 0,-18-25 0,19 0 0,-9 1 0,1-1 0,7 0 0,-17 1 0,17-1 0,-7 0 0,10 1 0,0-1 0,0 1 0,0-1 0,0 0 0,0 1 0,0-1 0,0 0 0,0 1 0,0-1 0,0 0 0,0 1 0,0-1 0,0 1 0,10-1 0,-7 14 0,17-10 0,-5 24 0,-2-25 0,12 25 0,-12-24 0,2 24 0,5-24 0,-7 10 0,11-14 0,1 14 0,-2-10 0,-8 10 0,6-13 0,-6 13 0,-2-11 0,9 12 0,-19-15 0,18 0 0,-19 1 0,19-1 0,-18 0 0,7 14 0,-10 4 0,0 0 0,0 9 0,0-9 0,0-1 0,0 11 0,11-24 0,-9 24 0,9-24 0,-1 10 0,-8 0 0,23 20 0,-10 2 0,0-6 0,2 3-492,0-7 0,-2 3 0,-5 38 0,-1 10 488,1-21 1,1 3 0,-1-6-340,-4 1 1,2-5 342,2 15 0,8-27 0,6-60 0,-1 0 0,0 0 0,1 0 983,-1 0-62,0 0-162,1 0-759,-1 0 0,1 0 0,-1 0 0,0 0 0,1 0 0,-1 0 0,0 0 0,15 0 0,-12 0 0,11 0 0,1 12 0,-12-9 0,11 9 0,-13-12 0,-1 0 0,1 0 0,-1 0 0,0 0 0,-10 24 0,-2-7 0,-11 34 0,0-11 0,12 14 0,1-13 0,2 10 0,7-11 0,-8 1 0,0 10 0,7-24 0,-18 10 0,17-14 0,-17 0 0,18 1 0,-19-1 0,9 0 0,-1 1 0,-7-1 0,17 1 0,-17-1 0,18 0 0,-19 1 0,9-1 0,-1 0 0,-7 1 0,18-1 0,-19 0 0,19 1 0,-18-1 0,7 1 0,0-1 0,-7 0 0,7 1 0,1-1 0,-9 0 0,19-10 0,-18 8 0,7-8 0,-10 11 0,10-12 0,-7 9 0,7-8 0,-10 11 0,0-1 0,11-10 0,-9 8 0,9-8 0,-11 10 0,0 0 0,0 1 0,0-1 0,0 1 0,0-1 0,0 0 0,0 1 0,0-1 0,0 0 0,0 1 0,10-11 0,-7 8 0,7-9 0,-10 12 0,11-1 0,-9 1 0,8-1 0,-10 0 0,0 1 0,11-1 0,-9 0 0,9 1 0,-11-1 0,0 1 0,10-1 0,-7 0 0,18-10 0,-19 8 0,9-8 0,-1 0 0,-7 8 0,7-8 0,0 0 0,-7 7 0,18-17 0,-19 18 0,9-8 0,-1 0 0,-7 8 0,7-8 0,-20 0 0,-3-3 0,-11-10 0,1 0 0,0 0 0,-1 0 0,-13 0 0,10 0 0,-10 0 0,0 0 0,10 0 0,-23-12 0,23-2 0,-10 0 0,13-7 0,-13 6 0,10-8 0,-10 8 0,14-6 0,0 8 0,-1 0 0,1-8 0,-1 19 0,1-19 0,0 18 0,-1-17 0,1 7 0,10-11 0,-8 1 0,8 10 0,-10-8 0,10 8 0,-8 0 0,8-7 0,-10 7 0,-1-11 0,11 1 0,-7 10 0,17-8 0,-18 8 0,19-10 0,-19 10 0,18-8 0,3 18 0,13 3 0,11 13 0,-1 11 0,0-1 0,1 0 0,-1 1 0,0-11 0,1 8 0,-1-8 0,1 0 0,-1-3 0,0 0 0,1-7 0,-1 7 0,0 1 0,1-9 0,-1 9 0,1-1 0,-1 3 0,0 0 0,1-3 0,-1 1 0,0-9 0,1 9 0,-11-1 0,7-7 0,-7 7 0,0 0 0,8-7 0,-18 18 0,18-19 0,-19 19 0,19-18 0,-8 18 0,0-8 0,8 0 0,-8-3 0,0 0 0,7-7 0,-17 18 0,18-19 0,-19 19 0,19-18 0,-8 7 0,0 0 0,-3 3 0,1 0 0,-9 8 0,19-18 0,-18 18 0,7-8 0,1 0 0,-9 7 0,9-7 0,-1 0 0,-7 8 0,17-18 0,-17 17 0,7-7 0,1 0 0,-9 8 0,19-18 0,-18 17 0,17-17 0,-17 18 0,18-19 0,-8 19 0,10-18 0,-10 18 0,8-19 0,-8 19 0,10-18 0,1 7 0,-1-10 0,0 0 0,-10-10 0,8-3 0,-18-11 0,7 1 0,0-1 0,-7 1 0,7 0 0,1-1 0,-9 1 0,9-14 0,-11 10 0,10-10 0,-7 14 0,7-1 0,-10-30 0,0 23 0,0-37 0,0 41 0,0-24 0,0 25 0,0-25 0,0 24 0,0-10 0,0 14 0,0-1 0,0 1 0,0-1 0,0 1 0,0 0 0,0-1 0,0 1 0,0 0 0,0-1 0,0 1 0,11 0 0,-9-1 0,9 1 0,-11-1 0,0 1 0,0 0 0,0-1 0,0 11 0,0 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20:12:45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0 584 24575,'0'-24'0,"12"-13"0,2 21 0,12-32 0,-2 42 0,1-29 0,-1 22 0,-1 0 0,14-9 0,-10 8 0,10 0 0,-14 3 0,14-1 0,-10 9 0,10-9 0,-13 2 0,-1 7 0,0-7 0,1-1 0,-1 9 0,1-19 0,20-2 0,11 13 0,1 4 0,-1-4 0,3 6 0,-12 10 0,-44 15 0,9-8 0,-1 10 0,-7 1 0,17-1 0,-17 1 0,7-1 0,1 0 0,-9 1 0,19-11 0,-18 7 0,18-17 0,-19 18 0,19-19 0,-18 19 0,17-8 0,-17 10 0,18-10 0,-8 8 0,10-18 0,0 7 0,-10 1 0,8-9 0,-8 9 0,10-11 0,1 10 0,-1-7 0,1 17 0,-1-17 0,0 7 0,1 1 0,-1-9 0,0 9 0,1-11 0,-1 0 0,1 0 0,-1 0 0,0 0 0,1 0 0,-1 0 0,0 0 0,1 0 0,-1 0 0,0-11 0,1-2 0,-11-10 0,8 0 0,-8-1 0,0 1 0,7-1 0,-17 1 0,18 0 0,-8-1 0,0 1 0,7 0 0,-7 10 0,0-8 0,8 8 0,-8 0 0,0-8 0,8 19 0,-19-19 0,19 18 0,-8-18 0,11 19 0,-1-19 0,0 8 0,1 0 0,-1 3 0,0 10 0,1 0 0,-1 0 0,1 0 0,-1 0 0,0 0 0,1 0 0,-1 0 0,0 0 0,14 0 0,-10 0 0,10 0 0,-13 0 0,13 0 0,-10 0 0,10 0 0,-14 10 0,0-7 0,1 17 0,-1-7 0,1 11 0,-1-11 0,0 8 0,1-8 0,-1 0 0,0 7 0,1-7 0,-1 11 0,0-11 0,1 7 0,-1-17 0,-10 18 0,8-19 0,-8 9 0,10-11 0,1 0 0,-11 10 0,7-7 0,-7 7 0,0 0 0,8-7 0,-8 7 0,11-10 0,-11 11 0,7-9 0,-7 9 0,11-11 0,-1 0 0,0 0 0,1 0 0,-1 0 0,0 0 0,1 0 0,-1 0 0,1 0 0,-1 0 0,0 0 0,1 0 0,-1 0 0,0 0 0,1 0 0,-1 0 0,-10-11 0,8 9 0,-8-9 0,0 1 0,8 7 0,-8-7 0,10 10 0,0 0 0,1 0 0,-1 0 0,0 0 0,1 0 0,-1 0 0,1 0 0,-1 0 0,0 0 0,1 0 0,-1 0 0,0 0 0,1-10 0,-1 7 0,0-7 0,1 10 0,-1 0 0,1 0 0,-1 0 0,0 0 0,1 0 0,-1 0 0,-10-11 0,8 9 0,-8-9 0,10 11 0,1 0 0,-1 0 0,0 0 0,1 0 0,-1 0 0,0 0 0,1 0 0,-1 0 0,0 0 0,1 0 0,-1 0 0,1 0 0,-1 0 0,0 0 0,1 0 0,-1 0 0,0 0 0,1 0 0,-1 0 0,1 0 0,-1 0 0,0 0 0,1 11 0,-1-9 0,0 9 0,1-11 0,-11 10 0,7-7 0,-7 7 0,11-10 0,-1 0 0,1 0 0,-11 10 0,7-7 0,-7 7 0,0 1 0,8-9 0,-8 19 0,0-8 0,8 0 0,-29-2 0,5-22 0,-20 9 0,0-9 0,10 1 0,-8 7 0,8-18 0,-10 8 0,-1 0 0,1-7 0,-1 7 0,1 0 0,0-8 0,-1 8 0,1-10 0,0-1 0,-1 1 0,1 10 0,10-8 0,-8 19 0,19-19 0,-19 18 0,18-18 0,-18 19 0,19-19 0,-19 8 0,8 0 0,-10 3 0,10-1 0,-8 9 0,18-19 0,-17 18 0,17-17 0,-18 17 0,8-18 0,-10 19 0,-1-9 0,1 11 0,0-10 0,-1 7 0,1-7 0,0-1 0,-1 9 0,1-9 0,0 11 0,10-10 0,-8 8 0,18-19 0,-18 18 0,19-18 0,2 19 0,13-9 0,10 11 0,1 0 0,-1 0 0,0 0 0,-10 11 0,8-9 0,-18 19 0,17-18 0,-17 18 0,18-19 0,-8 8 0,0 1 0,7-9 0,-7 19 0,0-8 0,8 0 0,-8 8 0,11-8 0,-11 10 0,7-10 0,-17 8 0,18-8 0,-8 0 0,0 8 0,7-19 0,-17 19 0,18-18 0,-8 7 0,10 1 0,1 2 0,-12 10 0,-1 0 0,-11 1 0,0-1 0,10-10 0,3-3 0,0 1 0,8-9 0,-8 9 0,0-1 0,8-7 0,-8 7 0,10-10 0,-10 10 0,-3 3 0,-10 11 0,0-1 0,0 1 0,0-1 0,0 0 0,-10-10 0,7 8 0,-17-18 0,17 17 0,-18-17 0,8 7 0,0 1 0,-7-9 0,7 19 0,-11-18 0,11 18 0,-8-19 0,19 19 0,-19-19 0,19 19 0,-19-18 0,18 18 0,-18-19 0,19 19 0,-9-8 0,1 0 0,7 8 0,-17-19 0,17 19 0,-18-8 0,19 10 0,-19-10 0,18-2 0,-7-11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12T20:12:45.019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0 584 24575,'0'-24'0,"12"-13"0,2 21 0,12-32 0,-2 42 0,1-29 0,-1 22 0,-1 0 0,14-9 0,-10 8 0,10 0 0,-14 3 0,14-1 0,-10 9 0,10-9 0,-13 2 0,-1 7 0,0-7 0,1-1 0,-1 9 0,1-19 0,20-2 0,11 13 0,1 4 0,-1-4 0,3 6 0,-12 10 0,-44 15 0,9-8 0,-1 10 0,-7 1 0,17-1 0,-17 1 0,7-1 0,1 0 0,-9 1 0,19-11 0,-18 7 0,18-17 0,-19 18 0,19-19 0,-18 19 0,17-8 0,-17 10 0,18-10 0,-8 8 0,10-18 0,0 7 0,-10 1 0,8-9 0,-8 9 0,10-11 0,1 10 0,-1-7 0,1 17 0,-1-17 0,0 7 0,1 1 0,-1-9 0,0 9 0,1-11 0,-1 0 0,1 0 0,-1 0 0,0 0 0,1 0 0,-1 0 0,0 0 0,1 0 0,-1 0 0,0-11 0,1-2 0,-11-10 0,8 0 0,-8-1 0,0 1 0,7-1 0,-17 1 0,18 0 0,-8-1 0,0 1 0,7 0 0,-7 10 0,0-8 0,8 8 0,-8 0 0,0-8 0,8 19 0,-19-19 0,19 18 0,-8-18 0,11 19 0,-1-19 0,0 8 0,1 0 0,-1 3 0,0 10 0,1 0 0,-1 0 0,1 0 0,-1 0 0,0 0 0,1 0 0,-1 0 0,0 0 0,14 0 0,-10 0 0,10 0 0,-13 0 0,13 0 0,-10 0 0,10 0 0,-14 10 0,0-7 0,1 17 0,-1-7 0,1 11 0,-1-11 0,0 8 0,1-8 0,-1 0 0,0 7 0,1-7 0,-1 11 0,0-11 0,1 7 0,-1-17 0,-10 18 0,8-19 0,-8 9 0,10-11 0,1 0 0,-11 10 0,7-7 0,-7 7 0,0 0 0,8-7 0,-8 7 0,11-10 0,-11 11 0,7-9 0,-7 9 0,11-11 0,-1 0 0,0 0 0,1 0 0,-1 0 0,0 0 0,1 0 0,-1 0 0,1 0 0,-1 0 0,0 0 0,1 0 0,-1 0 0,0 0 0,1 0 0,-1 0 0,-10-11 0,8 9 0,-8-9 0,0 1 0,8 7 0,-8-7 0,10 10 0,0 0 0,1 0 0,-1 0 0,0 0 0,1 0 0,-1 0 0,1 0 0,-1 0 0,0 0 0,1 0 0,-1 0 0,0 0 0,1-10 0,-1 7 0,0-7 0,1 10 0,-1 0 0,1 0 0,-1 0 0,0 0 0,1 0 0,-1 0 0,-10-11 0,8 9 0,-8-9 0,10 11 0,1 0 0,-1 0 0,0 0 0,1 0 0,-1 0 0,0 0 0,1 0 0,-1 0 0,0 0 0,1 0 0,-1 0 0,1 0 0,-1 0 0,0 0 0,1 0 0,-1 0 0,0 0 0,1 0 0,-1 0 0,1 0 0,-1 0 0,0 0 0,1 11 0,-1-9 0,0 9 0,1-11 0,-11 10 0,7-7 0,-7 7 0,11-10 0,-1 0 0,1 0 0,-11 10 0,7-7 0,-7 7 0,0 1 0,8-9 0,-8 19 0,0-8 0,8 0 0,-29-2 0,5-22 0,-20 9 0,0-9 0,10 1 0,-8 7 0,8-18 0,-10 8 0,-1 0 0,1-7 0,-1 7 0,1 0 0,0-8 0,-1 8 0,1-10 0,0-1 0,-1 1 0,1 10 0,10-8 0,-8 19 0,19-19 0,-19 18 0,18-18 0,-18 19 0,19-19 0,-19 8 0,8 0 0,-10 3 0,10-1 0,-8 9 0,18-19 0,-17 18 0,17-17 0,-18 17 0,8-18 0,-10 19 0,-1-9 0,1 11 0,0-10 0,-1 7 0,1-7 0,0-1 0,-1 9 0,1-9 0,0 11 0,10-10 0,-8 8 0,18-19 0,-18 18 0,19-18 0,2 19 0,13-9 0,10 11 0,1 0 0,-1 0 0,0 0 0,-10 11 0,8-9 0,-18 19 0,17-18 0,-17 18 0,18-19 0,-8 8 0,0 1 0,7-9 0,-7 19 0,0-8 0,8 0 0,-8 8 0,11-8 0,-11 10 0,7-10 0,-17 8 0,18-8 0,-8 0 0,0 8 0,7-19 0,-17 19 0,18-18 0,-8 7 0,10 1 0,1 2 0,-12 10 0,-1 0 0,-11 1 0,0-1 0,10-10 0,3-3 0,0 1 0,8-9 0,-8 9 0,0-1 0,8-7 0,-8 7 0,10-10 0,-10 10 0,-3 3 0,-10 11 0,0-1 0,0 1 0,0-1 0,0 0 0,-10-10 0,7 8 0,-17-18 0,17 17 0,-18-17 0,8 7 0,0 1 0,-7-9 0,7 19 0,-11-18 0,11 18 0,-8-19 0,19 19 0,-19-19 0,19 19 0,-19-18 0,18 18 0,-18-19 0,19 19 0,-9-8 0,1 0 0,7 8 0,-17-19 0,17 19 0,-18-8 0,19 10 0,-19-10 0,18-2 0,-7-11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B804A-900F-3E4C-8AAA-25F40CEAB993}" type="datetimeFigureOut">
              <a:t>7/13/22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2854F-287F-8A4E-84A5-08CDEA7592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20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2854F-287F-8A4E-84A5-08CDEA7592F4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7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2854F-287F-8A4E-84A5-08CDEA7592F4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7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700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2854F-287F-8A4E-84A5-08CDEA7592F4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444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customXml" Target="../ink/ink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3.bin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http://schoolofspanish.middcreate.net/wp-content/uploads/2016/08/IMG_2904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http://schoolofspanish.middcreate.net/wp-content/uploads/2021/06/IMG_5603-1024x760.jpeg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https://schoolofspanish.middcreate.net/wp-content/uploads/2021/07/Juan-Manuel-Menjivar-1024x685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73113" y="4741363"/>
            <a:ext cx="55819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5400">
                <a:latin typeface="Arial Black"/>
                <a:cs typeface="Arial Black"/>
              </a:rPr>
              <a:t>pronunciación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7246" y="7168491"/>
            <a:ext cx="2573649" cy="159551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73443" y="6666132"/>
            <a:ext cx="1781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7465" y="3165149"/>
            <a:ext cx="4860535" cy="1200329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Jueves 16:00-16:45 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</a:rPr>
              <a:t>Lugar: </a:t>
            </a:r>
            <a:r>
              <a:rPr lang="en-US" sz="3600" b="1">
                <a:solidFill>
                  <a:srgbClr val="FF0000"/>
                </a:solidFill>
              </a:rPr>
              <a:t>MBH 104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33" y="3195926"/>
            <a:ext cx="1981200" cy="11387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 w="38100" cmpd="sng">
                <a:solidFill>
                  <a:srgbClr val="000000"/>
                </a:solidFill>
              </a:ln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4400" dirty="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12" name="Rectangle 8">
            <a:extLst>
              <a:ext uri="{FF2B5EF4-FFF2-40B4-BE49-F238E27FC236}">
                <a16:creationId xmlns:a16="http://schemas.microsoft.com/office/drawing/2014/main" id="{85163862-88E7-B147-9DF0-79C250276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39" y="8389203"/>
            <a:ext cx="13911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 Black"/>
                <a:cs typeface="Arial Black"/>
              </a:rPr>
              <a:t>Joseph</a:t>
            </a:r>
          </a:p>
          <a:p>
            <a:endParaRPr lang="en-US" dirty="0">
              <a:latin typeface="Arial Black"/>
              <a:cs typeface="Arial Blac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D4225-3F2E-C549-9EAD-50E9856F9E74}"/>
              </a:ext>
            </a:extLst>
          </p:cNvPr>
          <p:cNvSpPr txBox="1"/>
          <p:nvPr/>
        </p:nvSpPr>
        <p:spPr>
          <a:xfrm>
            <a:off x="362709" y="3187225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E17C3354-1100-A04D-A31E-D18D4EE46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7246" y="8348509"/>
            <a:ext cx="1191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 Black"/>
                <a:cs typeface="Arial Black"/>
              </a:rPr>
              <a:t>Armin</a:t>
            </a:r>
          </a:p>
          <a:p>
            <a:endParaRPr lang="en-US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94DC0-E452-7049-981E-7B9E00FB5E77}"/>
              </a:ext>
            </a:extLst>
          </p:cNvPr>
          <p:cNvSpPr txBox="1"/>
          <p:nvPr/>
        </p:nvSpPr>
        <p:spPr>
          <a:xfrm>
            <a:off x="8133" y="16951"/>
            <a:ext cx="5219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        Verano            2022</a:t>
            </a:r>
          </a:p>
        </p:txBody>
      </p:sp>
      <p:pic>
        <p:nvPicPr>
          <p:cNvPr id="15" name="Why study FONETIICA copy.mpg">
            <a:hlinkClick r:id="" action="ppaction://media"/>
            <a:extLst>
              <a:ext uri="{FF2B5EF4-FFF2-40B4-BE49-F238E27FC236}">
                <a16:creationId xmlns:a16="http://schemas.microsoft.com/office/drawing/2014/main" id="{2216C399-F4A4-9D48-9D34-C3816A606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3733800"/>
            <a:ext cx="6807200" cy="5105400"/>
          </a:xfrm>
          <a:prstGeom prst="rect">
            <a:avLst/>
          </a:prstGeom>
        </p:spPr>
      </p:pic>
      <p:sp>
        <p:nvSpPr>
          <p:cNvPr id="10" name="24-Point Star 9">
            <a:extLst>
              <a:ext uri="{FF2B5EF4-FFF2-40B4-BE49-F238E27FC236}">
                <a16:creationId xmlns:a16="http://schemas.microsoft.com/office/drawing/2014/main" id="{ADA5556F-C1C8-274F-B6A5-D725D2F458AB}"/>
              </a:ext>
            </a:extLst>
          </p:cNvPr>
          <p:cNvSpPr/>
          <p:nvPr/>
        </p:nvSpPr>
        <p:spPr bwMode="auto">
          <a:xfrm>
            <a:off x="1219200" y="724837"/>
            <a:ext cx="5867400" cy="2323163"/>
          </a:xfrm>
          <a:prstGeom prst="star24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bg1"/>
                </a:solidFill>
              </a:rPr>
              <a:t>Connect </a:t>
            </a:r>
          </a:p>
          <a:p>
            <a:r>
              <a:rPr lang="en-US" sz="4400">
                <a:solidFill>
                  <a:schemeClr val="bg1"/>
                </a:solidFill>
              </a:rPr>
              <a:t>sound</a:t>
            </a:r>
          </a:p>
        </p:txBody>
      </p:sp>
    </p:spTree>
    <p:extLst>
      <p:ext uri="{BB962C8B-B14F-4D97-AF65-F5344CB8AC3E}">
        <p14:creationId xmlns:p14="http://schemas.microsoft.com/office/powerpoint/2010/main" val="10180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381000"/>
            <a:ext cx="6400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rgbClr val="FFFF00"/>
                </a:solidFill>
                <a:latin typeface="Arial Black"/>
                <a:cs typeface="Arial Black"/>
              </a:rPr>
              <a:t>Colabora-dores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9ABF8-46D4-384E-A433-755B787A35F3}"/>
              </a:ext>
            </a:extLst>
          </p:cNvPr>
          <p:cNvSpPr txBox="1"/>
          <p:nvPr/>
        </p:nvSpPr>
        <p:spPr>
          <a:xfrm>
            <a:off x="3807190" y="8019246"/>
            <a:ext cx="228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Fonetista </a:t>
            </a:r>
          </a:p>
          <a:p>
            <a:pPr algn="ctr"/>
            <a:r>
              <a:rPr lang="en-US" sz="2800" b="1"/>
              <a:t>profesional </a:t>
            </a:r>
            <a:r>
              <a:rPr lang="en-US" sz="2800" b="1">
                <a:sym typeface="Wingdings" pitchFamily="2" charset="2"/>
              </a:rPr>
              <a:t></a:t>
            </a:r>
            <a:endParaRPr lang="en-US" sz="2800" b="1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590451-4E7B-234C-B906-173BB2E86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275385"/>
            <a:ext cx="189913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3200DEA-E203-FE4A-81B0-9385FF36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19513D-0B9D-4C47-879D-C2FB518FC0EB}"/>
              </a:ext>
            </a:extLst>
          </p:cNvPr>
          <p:cNvSpPr/>
          <p:nvPr/>
        </p:nvSpPr>
        <p:spPr>
          <a:xfrm>
            <a:off x="3258074" y="7007734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Nicole Rodriguez</a:t>
            </a:r>
            <a:r>
              <a:rPr lang="en-US">
                <a:effectLst/>
              </a:rPr>
              <a:t> 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6731173-8B94-A047-928D-FFE942C03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79E7A2-F316-064C-9760-73BCD091C577}"/>
              </a:ext>
            </a:extLst>
          </p:cNvPr>
          <p:cNvSpPr txBox="1"/>
          <p:nvPr/>
        </p:nvSpPr>
        <p:spPr>
          <a:xfrm>
            <a:off x="1190252" y="3965892"/>
            <a:ext cx="4325095" cy="16927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Hortensia</a:t>
            </a:r>
            <a:b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Rodríguez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E4D46C-372D-7F48-A249-7D96AC9A7371}"/>
              </a:ext>
            </a:extLst>
          </p:cNvPr>
          <p:cNvSpPr txBox="1"/>
          <p:nvPr/>
        </p:nvSpPr>
        <p:spPr>
          <a:xfrm>
            <a:off x="2409650" y="6499902"/>
            <a:ext cx="2038700" cy="10156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Foto</a:t>
            </a:r>
            <a:endParaRPr lang="en-US" sz="440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454726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90600" y="7397710"/>
            <a:ext cx="20305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Armin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381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rgbClr val="FFFF00"/>
                </a:solidFill>
                <a:latin typeface="Arial Black"/>
                <a:cs typeface="Arial Black"/>
              </a:rPr>
              <a:t>Armin</a:t>
            </a:r>
          </a:p>
        </p:txBody>
      </p:sp>
      <p:sp>
        <p:nvSpPr>
          <p:cNvPr id="2" name="Donut 1"/>
          <p:cNvSpPr/>
          <p:nvPr/>
        </p:nvSpPr>
        <p:spPr bwMode="auto">
          <a:xfrm>
            <a:off x="-609600" y="3717641"/>
            <a:ext cx="5562600" cy="6858000"/>
          </a:xfrm>
          <a:prstGeom prst="donut">
            <a:avLst>
              <a:gd name="adj" fmla="val 13206"/>
            </a:avLst>
          </a:prstGeom>
          <a:solidFill>
            <a:srgbClr val="FFFF00">
              <a:alpha val="4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8561" y="1827550"/>
            <a:ext cx="54533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Profesor Emeritus de la</a:t>
            </a:r>
          </a:p>
          <a:p>
            <a:pPr algn="ctr"/>
            <a:r>
              <a:rPr lang="en-US" sz="320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Universidad de</a:t>
            </a:r>
          </a:p>
          <a:p>
            <a:pPr algn="ctr"/>
            <a:r>
              <a:rPr lang="en-US" sz="3200">
                <a:ln>
                  <a:solidFill>
                    <a:srgbClr val="FFFFFF"/>
                  </a:solidFill>
                </a:ln>
                <a:solidFill>
                  <a:srgbClr val="FFFF00"/>
                </a:solidFill>
                <a:latin typeface="Arial Black"/>
                <a:cs typeface="Arial Black"/>
              </a:rPr>
              <a:t>California (Irvine)</a:t>
            </a:r>
            <a:endParaRPr lang="en-US" sz="3200">
              <a:ln>
                <a:solidFill>
                  <a:srgbClr val="FFFFFF"/>
                </a:solidFill>
              </a:ln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367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Rectangle 103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09757" y="401096"/>
            <a:ext cx="6065625" cy="320861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0AAF6E-D6EC-234A-9E6A-E3E1BF6E6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757" y="3849486"/>
            <a:ext cx="3921696" cy="492986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983" y="3899899"/>
            <a:ext cx="1359653" cy="1344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577" y="561288"/>
            <a:ext cx="5686165" cy="28932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685800">
              <a:lnSpc>
                <a:spcPct val="90000"/>
              </a:lnSpc>
            </a:pPr>
            <a:r>
              <a:rPr lang="en-US" sz="4800" b="1" kern="1200">
                <a:solidFill>
                  <a:srgbClr val="FFFFFF"/>
                </a:solidFill>
              </a:rPr>
              <a:t>Fonética y Fonología</a:t>
            </a:r>
            <a:br>
              <a:rPr lang="en-US" sz="4800" b="1" kern="1200">
                <a:solidFill>
                  <a:srgbClr val="FFFFFF"/>
                </a:solidFill>
              </a:rPr>
            </a:br>
            <a:r>
              <a:rPr lang="en-US" sz="4800" b="1" kern="1200">
                <a:solidFill>
                  <a:srgbClr val="FFFFFF"/>
                </a:solidFill>
              </a:rPr>
              <a:t>Españolas</a:t>
            </a:r>
            <a:br>
              <a:rPr lang="en-US" sz="4300" kern="1200">
                <a:solidFill>
                  <a:srgbClr val="FFFFFF"/>
                </a:solidFill>
              </a:rPr>
            </a:br>
            <a:r>
              <a:rPr lang="en-US" sz="4300" kern="1200">
                <a:solidFill>
                  <a:srgbClr val="FFFFFF"/>
                </a:solidFill>
              </a:rPr>
              <a:t> </a:t>
            </a:r>
            <a:br>
              <a:rPr lang="en-US" sz="4300" kern="1200">
                <a:solidFill>
                  <a:srgbClr val="FFFFFF"/>
                </a:solidFill>
              </a:rPr>
            </a:br>
            <a:r>
              <a:rPr lang="en-US" sz="3600" kern="1200">
                <a:solidFill>
                  <a:srgbClr val="FFFFFF"/>
                </a:solidFill>
              </a:rPr>
              <a:t>(5a edición)</a:t>
            </a:r>
            <a:endParaRPr lang="en-US" sz="4300" kern="120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0B34D-42F1-564F-A120-BEA776B00651}"/>
              </a:ext>
            </a:extLst>
          </p:cNvPr>
          <p:cNvSpPr txBox="1"/>
          <p:nvPr/>
        </p:nvSpPr>
        <p:spPr>
          <a:xfrm>
            <a:off x="4495800" y="3939656"/>
            <a:ext cx="214513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Armin</a:t>
            </a:r>
          </a:p>
          <a:p>
            <a:r>
              <a:rPr lang="en-US" sz="3200"/>
              <a:t>Schwegler</a:t>
            </a:r>
          </a:p>
          <a:p>
            <a:endParaRPr lang="en-US" sz="3200"/>
          </a:p>
          <a:p>
            <a:r>
              <a:rPr lang="en-US" sz="3200"/>
              <a:t>Autor de …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58FFA88-097E-EE47-96DD-21D422E63803}"/>
                  </a:ext>
                </a:extLst>
              </p14:cNvPr>
              <p14:cNvContentPartPr/>
              <p14:nvPr/>
            </p14:nvContentPartPr>
            <p14:xfrm>
              <a:off x="4682692" y="5755477"/>
              <a:ext cx="2025360" cy="1129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58FFA88-097E-EE47-96DD-21D422E638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9692" y="5377837"/>
                <a:ext cx="2151000" cy="188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152877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16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3" descr="staedtliWillisau.jpg                                           0007482BMacintosh HD                   BFE12426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463" y="2362200"/>
            <a:ext cx="3792537" cy="39624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191000" y="2514600"/>
            <a:ext cx="1270000" cy="45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>
                <a:solidFill>
                  <a:schemeClr val="accent1"/>
                </a:solidFill>
                <a:cs typeface="+mn-cs"/>
              </a:rPr>
              <a:t>Willisau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-1766888" y="73501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endParaRPr lang="en-US">
              <a:latin typeface="Simoncini Garamond Italic" charset="0"/>
              <a:cs typeface="+mn-cs"/>
            </a:endParaRPr>
          </a:p>
        </p:txBody>
      </p:sp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638800"/>
            <a:ext cx="4267200" cy="315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282828" y="4419600"/>
            <a:ext cx="253657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b="1"/>
              <a:t>SUIZA</a:t>
            </a:r>
            <a:endParaRPr lang="en-US" sz="4000" b="1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78296" y="0"/>
            <a:ext cx="59436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chemeClr val="bg1"/>
                </a:solidFill>
              </a:rPr>
              <a:t>Switzer-</a:t>
            </a:r>
          </a:p>
          <a:p>
            <a:r>
              <a:rPr lang="en-US" sz="4800" b="1">
                <a:solidFill>
                  <a:schemeClr val="bg1"/>
                </a:solidFill>
              </a:rPr>
              <a:t>land</a:t>
            </a:r>
            <a:endParaRPr lang="en-US" sz="3200" b="1">
              <a:solidFill>
                <a:schemeClr val="bg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FC1C22F-0ECB-3945-9176-715804657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069" y="19878"/>
            <a:ext cx="1359653" cy="134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137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35806184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623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1371600" y="268069"/>
            <a:ext cx="131335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inglés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267200" y="762000"/>
            <a:ext cx="16726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español</a:t>
            </a:r>
          </a:p>
        </p:txBody>
      </p:sp>
      <p:sp>
        <p:nvSpPr>
          <p:cNvPr id="22534" name="Rectangle 6"/>
          <p:cNvSpPr>
            <a:spLocks noChangeArrowheads="1"/>
          </p:cNvSpPr>
          <p:nvPr/>
        </p:nvSpPr>
        <p:spPr bwMode="auto">
          <a:xfrm>
            <a:off x="1143000" y="3048000"/>
            <a:ext cx="215981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portugués</a:t>
            </a:r>
          </a:p>
        </p:txBody>
      </p:sp>
      <p:sp>
        <p:nvSpPr>
          <p:cNvPr id="22535" name="Rectangle 7"/>
          <p:cNvSpPr>
            <a:spLocks noChangeArrowheads="1"/>
          </p:cNvSpPr>
          <p:nvPr/>
        </p:nvSpPr>
        <p:spPr bwMode="auto">
          <a:xfrm>
            <a:off x="3657600" y="2590800"/>
            <a:ext cx="24082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palenquero</a:t>
            </a:r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3962400" y="4114800"/>
            <a:ext cx="177569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kikongo</a:t>
            </a:r>
          </a:p>
        </p:txBody>
      </p:sp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800600"/>
            <a:ext cx="19177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990600" y="4572000"/>
            <a:ext cx="9666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Etc.</a:t>
            </a:r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685800" y="1011237"/>
            <a:ext cx="273667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suizo alemán</a:t>
            </a:r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4191000" y="1600200"/>
            <a:ext cx="16203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francés</a:t>
            </a:r>
          </a:p>
        </p:txBody>
      </p:sp>
      <p:sp>
        <p:nvSpPr>
          <p:cNvPr id="14" name="Rectangle 11"/>
          <p:cNvSpPr>
            <a:spLocks noChangeArrowheads="1"/>
          </p:cNvSpPr>
          <p:nvPr/>
        </p:nvSpPr>
        <p:spPr bwMode="auto">
          <a:xfrm>
            <a:off x="1371600" y="3983037"/>
            <a:ext cx="16208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alemán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4038600" y="3144837"/>
            <a:ext cx="167245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italiano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4495800" y="4800600"/>
            <a:ext cx="192086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600" b="1">
                <a:cs typeface="+mn-cs"/>
              </a:rPr>
              <a:t>romansh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828800" y="7239000"/>
            <a:ext cx="32420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/>
              <a:t>Lenguas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36F38DD-5B8F-6248-AE82-A29377812F8C}"/>
                  </a:ext>
                </a:extLst>
              </p14:cNvPr>
              <p14:cNvContentPartPr/>
              <p14:nvPr/>
            </p14:nvContentPartPr>
            <p14:xfrm>
              <a:off x="3895372" y="361597"/>
              <a:ext cx="2504160" cy="126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36F38DD-5B8F-6248-AE82-A29377812F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2372" y="298957"/>
                <a:ext cx="2629800" cy="13910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DA9148A7-06E4-FC4A-9C4A-308EA8132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401" y="1701455"/>
            <a:ext cx="1359653" cy="13442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D5093E-F71C-F94B-9482-34F5DB449DB6}"/>
              </a:ext>
            </a:extLst>
          </p:cNvPr>
          <p:cNvSpPr txBox="1"/>
          <p:nvPr/>
        </p:nvSpPr>
        <p:spPr>
          <a:xfrm>
            <a:off x="455264" y="8264098"/>
            <a:ext cx="5989140" cy="461665"/>
          </a:xfrm>
          <a:prstGeom prst="rect">
            <a:avLst/>
          </a:prstGeom>
          <a:noFill/>
          <a:ln>
            <a:solidFill>
              <a:srgbClr val="511E0A"/>
            </a:solidFill>
          </a:ln>
        </p:spPr>
        <p:txBody>
          <a:bodyPr wrap="none" rtlCol="0">
            <a:spAutoFit/>
          </a:bodyPr>
          <a:lstStyle/>
          <a:p>
            <a:r>
              <a:rPr lang="en-US" b="1"/>
              <a:t>Español</a:t>
            </a:r>
            <a:r>
              <a:rPr lang="en-US"/>
              <a:t> = lengua extranjera para mí también)</a:t>
            </a:r>
          </a:p>
        </p:txBody>
      </p:sp>
    </p:spTree>
    <p:extLst>
      <p:ext uri="{BB962C8B-B14F-4D97-AF65-F5344CB8AC3E}">
        <p14:creationId xmlns:p14="http://schemas.microsoft.com/office/powerpoint/2010/main" val="622309421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905000" y="48768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21834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5181600"/>
            <a:ext cx="3129933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7697450"/>
            <a:ext cx="6858000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Expectativas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</p:spTree>
    <p:extLst>
      <p:ext uri="{BB962C8B-B14F-4D97-AF65-F5344CB8AC3E}">
        <p14:creationId xmlns:p14="http://schemas.microsoft.com/office/powerpoint/2010/main" val="33319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28800" y="5181600"/>
            <a:ext cx="3129933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2209800" y="7696200"/>
            <a:ext cx="2438400" cy="1066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6771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398154432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354439-7C48-4948-A89B-D26916860C75}"/>
              </a:ext>
            </a:extLst>
          </p:cNvPr>
          <p:cNvSpPr txBox="1"/>
          <p:nvPr/>
        </p:nvSpPr>
        <p:spPr>
          <a:xfrm>
            <a:off x="0" y="7112675"/>
            <a:ext cx="684143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accent6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Clínica</a:t>
            </a:r>
          </a:p>
          <a:p>
            <a:pPr algn="ctr"/>
            <a:r>
              <a:rPr lang="en-US" sz="72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teraupéutica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2578B55C-EFBB-AE49-B46D-A0F4812500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44" y="379288"/>
            <a:ext cx="3849370" cy="3396044"/>
          </a:xfrm>
          <a:prstGeom prst="rect">
            <a:avLst/>
          </a:prstGeom>
          <a:ln>
            <a:solidFill>
              <a:prstClr val="black"/>
            </a:solidFill>
          </a:ln>
        </p:spPr>
      </p:pic>
      <p:sp>
        <p:nvSpPr>
          <p:cNvPr id="11" name="Text Box 13">
            <a:extLst>
              <a:ext uri="{FF2B5EF4-FFF2-40B4-BE49-F238E27FC236}">
                <a16:creationId xmlns:a16="http://schemas.microsoft.com/office/drawing/2014/main" id="{9A0D5744-709E-9D46-8542-A61CCF519ED0}"/>
              </a:ext>
            </a:extLst>
          </p:cNvPr>
          <p:cNvSpPr txBox="1"/>
          <p:nvPr/>
        </p:nvSpPr>
        <p:spPr>
          <a:xfrm>
            <a:off x="2518432" y="516619"/>
            <a:ext cx="1500505" cy="49720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Antes</a:t>
            </a:r>
            <a:endParaRPr lang="en-US" sz="12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Logopedia con niños con problemas de /r/ - Clínica Bartolomé Puerta">
            <a:extLst>
              <a:ext uri="{FF2B5EF4-FFF2-40B4-BE49-F238E27FC236}">
                <a16:creationId xmlns:a16="http://schemas.microsoft.com/office/drawing/2014/main" id="{7FC06D81-729E-1C44-9287-9D6C4E49776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836" y="3499200"/>
            <a:ext cx="3396058" cy="3054000"/>
          </a:xfrm>
          <a:prstGeom prst="rect">
            <a:avLst/>
          </a:prstGeom>
          <a:noFill/>
          <a:ln>
            <a:solidFill>
              <a:prstClr val="black"/>
            </a:solidFill>
          </a:ln>
        </p:spPr>
      </p:pic>
      <p:sp>
        <p:nvSpPr>
          <p:cNvPr id="13" name="Text Box 12">
            <a:extLst>
              <a:ext uri="{FF2B5EF4-FFF2-40B4-BE49-F238E27FC236}">
                <a16:creationId xmlns:a16="http://schemas.microsoft.com/office/drawing/2014/main" id="{92687687-2187-E548-89EC-6AEA10847FF8}"/>
              </a:ext>
            </a:extLst>
          </p:cNvPr>
          <p:cNvSpPr txBox="1"/>
          <p:nvPr/>
        </p:nvSpPr>
        <p:spPr>
          <a:xfrm>
            <a:off x="4578491" y="5638800"/>
            <a:ext cx="1363345" cy="725805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sz="3200" b="1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rr</a:t>
            </a:r>
            <a:r>
              <a:rPr lang="en-US" sz="32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sz="16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Box 14">
            <a:extLst>
              <a:ext uri="{FF2B5EF4-FFF2-40B4-BE49-F238E27FC236}">
                <a16:creationId xmlns:a16="http://schemas.microsoft.com/office/drawing/2014/main" id="{F3F2D57A-FF0B-624C-B527-940DEF381ADD}"/>
              </a:ext>
            </a:extLst>
          </p:cNvPr>
          <p:cNvSpPr txBox="1"/>
          <p:nvPr/>
        </p:nvSpPr>
        <p:spPr>
          <a:xfrm>
            <a:off x="4578491" y="3516345"/>
            <a:ext cx="1870017" cy="497205"/>
          </a:xfrm>
          <a:prstGeom prst="rect">
            <a:avLst/>
          </a:prstGeom>
          <a:noFill/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3600" i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Después</a:t>
            </a:r>
            <a:endParaRPr lang="en-US" sz="12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9A2DBF27-D64C-3B4A-8911-AE6883A63379}"/>
              </a:ext>
            </a:extLst>
          </p:cNvPr>
          <p:cNvSpPr txBox="1"/>
          <p:nvPr/>
        </p:nvSpPr>
        <p:spPr>
          <a:xfrm>
            <a:off x="504106" y="3158309"/>
            <a:ext cx="1623246" cy="72056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</a:t>
            </a:r>
            <a:r>
              <a:rPr lang="en-US" sz="3600" b="1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rr</a:t>
            </a:r>
            <a:r>
              <a:rPr lang="en-US" sz="360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sz="180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C3C32293-A1F4-2A42-AFA9-D5B4686BF9FC}"/>
                  </a:ext>
                </a:extLst>
              </p14:cNvPr>
              <p14:cNvContentPartPr/>
              <p14:nvPr/>
            </p14:nvContentPartPr>
            <p14:xfrm>
              <a:off x="3779452" y="896557"/>
              <a:ext cx="1879200" cy="27284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C3C32293-A1F4-2A42-AFA9-D5B4686BF9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16452" y="833917"/>
                <a:ext cx="2004840" cy="285408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 Box 12">
            <a:extLst>
              <a:ext uri="{FF2B5EF4-FFF2-40B4-BE49-F238E27FC236}">
                <a16:creationId xmlns:a16="http://schemas.microsoft.com/office/drawing/2014/main" id="{8776FD17-A363-5B49-B5D2-9D5CC47B89B5}"/>
              </a:ext>
            </a:extLst>
          </p:cNvPr>
          <p:cNvSpPr txBox="1"/>
          <p:nvPr/>
        </p:nvSpPr>
        <p:spPr>
          <a:xfrm>
            <a:off x="524263" y="3990359"/>
            <a:ext cx="1623246" cy="72056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b="1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3600" b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ápido</a:t>
            </a:r>
            <a:endParaRPr lang="en-US" sz="180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Box 12">
            <a:extLst>
              <a:ext uri="{FF2B5EF4-FFF2-40B4-BE49-F238E27FC236}">
                <a16:creationId xmlns:a16="http://schemas.microsoft.com/office/drawing/2014/main" id="{F4E1C131-75F6-AB4F-B6F5-AC3FA7B3A66A}"/>
              </a:ext>
            </a:extLst>
          </p:cNvPr>
          <p:cNvSpPr txBox="1"/>
          <p:nvPr/>
        </p:nvSpPr>
        <p:spPr>
          <a:xfrm>
            <a:off x="4575178" y="6300164"/>
            <a:ext cx="2282822" cy="720562"/>
          </a:xfrm>
          <a:prstGeom prst="rect">
            <a:avLst/>
          </a:prstGeom>
          <a:solidFill>
            <a:schemeClr val="lt1"/>
          </a:solidFill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3600" b="1">
                <a:solidFill>
                  <a:srgbClr val="C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rrrrr</a:t>
            </a:r>
            <a:r>
              <a:rPr lang="en-US" sz="3600" b="1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ápido</a:t>
            </a:r>
            <a:endParaRPr lang="en-US" sz="1800">
              <a:solidFill>
                <a:schemeClr val="accent6">
                  <a:lumMod val="75000"/>
                </a:schemeClr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11556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38043" y="4778523"/>
            <a:ext cx="55819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54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7465" y="3165149"/>
            <a:ext cx="4860535" cy="1200329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Jueves 16:00-16:45 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</a:rPr>
              <a:t>Lugar: </a:t>
            </a:r>
            <a:r>
              <a:rPr lang="en-US" sz="3600" b="1">
                <a:solidFill>
                  <a:srgbClr val="FF0000"/>
                </a:solidFill>
              </a:rPr>
              <a:t>MBH 104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33" y="3195926"/>
            <a:ext cx="1981200" cy="11387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 w="38100" cmpd="sng">
                <a:solidFill>
                  <a:srgbClr val="000000"/>
                </a:solidFill>
              </a:ln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4400" dirty="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D4225-3F2E-C549-9EAD-50E9856F9E74}"/>
              </a:ext>
            </a:extLst>
          </p:cNvPr>
          <p:cNvSpPr txBox="1"/>
          <p:nvPr/>
        </p:nvSpPr>
        <p:spPr>
          <a:xfrm>
            <a:off x="362709" y="3187225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94DC0-E452-7049-981E-7B9E00FB5E77}"/>
              </a:ext>
            </a:extLst>
          </p:cNvPr>
          <p:cNvSpPr txBox="1"/>
          <p:nvPr/>
        </p:nvSpPr>
        <p:spPr>
          <a:xfrm>
            <a:off x="8133" y="16951"/>
            <a:ext cx="5219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        Verano           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FA8F7D-36FA-EC41-B678-2B01C3204268}"/>
              </a:ext>
            </a:extLst>
          </p:cNvPr>
          <p:cNvSpPr txBox="1"/>
          <p:nvPr/>
        </p:nvSpPr>
        <p:spPr>
          <a:xfrm>
            <a:off x="1451438" y="7315200"/>
            <a:ext cx="3955122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¡Bienvenid@s!</a:t>
            </a:r>
          </a:p>
        </p:txBody>
      </p:sp>
    </p:spTree>
    <p:extLst>
      <p:ext uri="{BB962C8B-B14F-4D97-AF65-F5344CB8AC3E}">
        <p14:creationId xmlns:p14="http://schemas.microsoft.com/office/powerpoint/2010/main" val="2043699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-26504" y="4899923"/>
            <a:ext cx="6858000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Expectativas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0DC9498-E0FE-B145-BF80-1F557907C660}"/>
              </a:ext>
            </a:extLst>
          </p:cNvPr>
          <p:cNvSpPr/>
          <p:nvPr/>
        </p:nvSpPr>
        <p:spPr bwMode="auto">
          <a:xfrm>
            <a:off x="2133600" y="6781800"/>
            <a:ext cx="2895600" cy="1371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917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4836" y="3200400"/>
            <a:ext cx="61283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Ninguna</a:t>
            </a:r>
          </a:p>
          <a:p>
            <a:pPr algn="ctr"/>
            <a:r>
              <a:rPr lang="en-US" sz="6000">
                <a:solidFill>
                  <a:schemeClr val="accent5">
                    <a:lumMod val="90000"/>
                  </a:schemeClr>
                </a:solidFill>
                <a:latin typeface="Arial Black"/>
                <a:cs typeface="Arial Black"/>
              </a:rPr>
              <a:t>Zero</a:t>
            </a:r>
          </a:p>
          <a:p>
            <a:pPr algn="ctr"/>
            <a:r>
              <a:rPr lang="en-US" sz="6000">
                <a:solidFill>
                  <a:srgbClr val="EACAF2"/>
                </a:solidFill>
                <a:latin typeface="Arial Black"/>
                <a:cs typeface="Arial Black"/>
              </a:rPr>
              <a:t>Nada</a:t>
            </a:r>
          </a:p>
          <a:p>
            <a:pPr algn="ctr"/>
            <a:endParaRPr lang="en-US" sz="600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32507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4" name="Picture 3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247"/>
            <a:ext cx="6858000" cy="5137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332182" y="755072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1955" y="6705600"/>
            <a:ext cx="505784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Progreso</a:t>
            </a:r>
          </a:p>
          <a:p>
            <a:r>
              <a:rPr lang="en-US" sz="7200">
                <a:solidFill>
                  <a:srgbClr val="FFFF00"/>
                </a:solidFill>
                <a:latin typeface="Arial Black"/>
                <a:cs typeface="Arial Black"/>
              </a:rPr>
              <a:t>individual</a:t>
            </a:r>
            <a:endParaRPr lang="en-US" sz="4800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593273" y="341745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3406914"/>
            <a:ext cx="1249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 español</a:t>
            </a:r>
            <a:endParaRPr lang="en-US" sz="1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4343400"/>
            <a:ext cx="5491658" cy="14465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Frecuencia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419433"/>
            <a:ext cx="6858000" cy="2800767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/>
              <a:t>1x </a:t>
            </a:r>
          </a:p>
          <a:p>
            <a:pPr algn="ctr"/>
            <a:r>
              <a:rPr lang="en-US" sz="8800" b="1"/>
              <a:t>por semana</a:t>
            </a:r>
          </a:p>
        </p:txBody>
      </p:sp>
    </p:spTree>
    <p:extLst>
      <p:ext uri="{BB962C8B-B14F-4D97-AF65-F5344CB8AC3E}">
        <p14:creationId xmlns:p14="http://schemas.microsoft.com/office/powerpoint/2010/main" val="2855528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EF4A1B83-576B-4F46-BF6E-623A982AFCEE}"/>
              </a:ext>
            </a:extLst>
          </p:cNvPr>
          <p:cNvSpPr/>
          <p:nvPr/>
        </p:nvSpPr>
        <p:spPr bwMode="auto">
          <a:xfrm>
            <a:off x="19878" y="3124200"/>
            <a:ext cx="6248400" cy="2514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Además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09B5B4-54D8-7E42-99C0-EC258997D8F6}"/>
              </a:ext>
            </a:extLst>
          </p:cNvPr>
          <p:cNvSpPr txBox="1"/>
          <p:nvPr/>
        </p:nvSpPr>
        <p:spPr>
          <a:xfrm>
            <a:off x="2438400" y="4992469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Opción extra</a:t>
            </a:r>
          </a:p>
        </p:txBody>
      </p:sp>
    </p:spTree>
    <p:extLst>
      <p:ext uri="{BB962C8B-B14F-4D97-AF65-F5344CB8AC3E}">
        <p14:creationId xmlns:p14="http://schemas.microsoft.com/office/powerpoint/2010/main" val="29373549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5175687"/>
            <a:ext cx="5829300" cy="1960562"/>
          </a:xfrm>
        </p:spPr>
        <p:txBody>
          <a:bodyPr>
            <a:noAutofit/>
          </a:bodyPr>
          <a:lstStyle/>
          <a:p>
            <a:r>
              <a:rPr lang="en-US" sz="7200" b="1">
                <a:latin typeface="Arial Black" panose="020B0604020202020204" pitchFamily="34" charset="0"/>
                <a:cs typeface="Arial Black" panose="020B0604020202020204" pitchFamily="34" charset="0"/>
              </a:rPr>
              <a:t>TUTORÍA</a:t>
            </a:r>
            <a:br>
              <a:rPr lang="en-US" sz="7200" b="1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7200" b="1">
                <a:latin typeface="Arial Black" panose="020B0604020202020204" pitchFamily="34" charset="0"/>
                <a:cs typeface="Arial Black" panose="020B0604020202020204" pitchFamily="34" charset="0"/>
              </a:rPr>
              <a:t>individual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8255000"/>
            <a:ext cx="4800600" cy="2336800"/>
          </a:xfrm>
        </p:spPr>
        <p:txBody>
          <a:bodyPr/>
          <a:lstStyle/>
          <a:p>
            <a:r>
              <a:rPr lang="en-US" sz="3600"/>
              <a:t>Organización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38300" y="4441052"/>
            <a:ext cx="3685624" cy="507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700"/>
              <a:t>Clínica de Pronunciación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8C6969-FB3C-E74D-BF9C-36E02D75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EF7224-6F7E-8D4B-9F9E-A7C33A5A2DD8}"/>
                  </a:ext>
                </a:extLst>
              </p14:cNvPr>
              <p14:cNvContentPartPr/>
              <p14:nvPr/>
            </p14:nvContentPartPr>
            <p14:xfrm>
              <a:off x="4908772" y="8441117"/>
              <a:ext cx="1792800" cy="353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EF7224-6F7E-8D4B-9F9E-A7C33A5A2D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90772" y="8423117"/>
                <a:ext cx="1828440" cy="3891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8A890BD-3749-6640-BAA3-E4304C80769A}"/>
              </a:ext>
            </a:extLst>
          </p:cNvPr>
          <p:cNvSpPr txBox="1"/>
          <p:nvPr/>
        </p:nvSpPr>
        <p:spPr>
          <a:xfrm>
            <a:off x="2679436" y="7343128"/>
            <a:ext cx="1499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C00000"/>
                </a:solidFill>
              </a:rPr>
              <a:t>Opcional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2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8300" y="4441052"/>
            <a:ext cx="3685624" cy="507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700"/>
              <a:t>Clínica de Pronunciación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8C6969-FB3C-E74D-BF9C-36E02D75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A890BD-3749-6640-BAA3-E4304C80769A}"/>
              </a:ext>
            </a:extLst>
          </p:cNvPr>
          <p:cNvSpPr txBox="1"/>
          <p:nvPr/>
        </p:nvSpPr>
        <p:spPr>
          <a:xfrm>
            <a:off x="0" y="6573929"/>
            <a:ext cx="6858000" cy="258532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Vea los </a:t>
            </a:r>
            <a:r>
              <a:rPr lang="en-US" sz="5400">
                <a:solidFill>
                  <a:srgbClr val="FFFF00"/>
                </a:solidFill>
              </a:rPr>
              <a:t>detalles</a:t>
            </a:r>
          </a:p>
          <a:p>
            <a:pPr algn="ctr"/>
            <a:r>
              <a:rPr lang="en-US" sz="5400">
                <a:solidFill>
                  <a:schemeClr val="bg1"/>
                </a:solidFill>
              </a:rPr>
              <a:t>al </a:t>
            </a:r>
            <a:r>
              <a:rPr lang="en-US" sz="5400">
                <a:solidFill>
                  <a:srgbClr val="FFFF00"/>
                </a:solidFill>
              </a:rPr>
              <a:t>FINAL</a:t>
            </a:r>
            <a:r>
              <a:rPr lang="en-US" sz="5400">
                <a:solidFill>
                  <a:schemeClr val="bg1"/>
                </a:solidFill>
              </a:rPr>
              <a:t> de esta lección</a:t>
            </a:r>
            <a:endParaRPr lang="en-US" sz="4800">
              <a:solidFill>
                <a:srgbClr val="FFFF00"/>
              </a:solidFill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EEA5C69-6962-0047-9CC1-EC9B65D20B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CE25475-40E4-2946-8140-6F973E88E40D}"/>
              </a:ext>
            </a:extLst>
          </p:cNvPr>
          <p:cNvSpPr/>
          <p:nvPr/>
        </p:nvSpPr>
        <p:spPr bwMode="auto">
          <a:xfrm>
            <a:off x="2811117" y="4858544"/>
            <a:ext cx="1219200" cy="1465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10F620-1F99-5D4F-9742-DEB11A7E1AE3}"/>
              </a:ext>
            </a:extLst>
          </p:cNvPr>
          <p:cNvSpPr txBox="1">
            <a:spLocks/>
          </p:cNvSpPr>
          <p:nvPr/>
        </p:nvSpPr>
        <p:spPr bwMode="auto">
          <a:xfrm>
            <a:off x="0" y="3065991"/>
            <a:ext cx="6841435" cy="1960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kern="0">
                <a:solidFill>
                  <a:schemeClr val="bg1"/>
                </a:solidFill>
              </a:rPr>
              <a:t>TUTORÍA</a:t>
            </a:r>
            <a:br>
              <a:rPr lang="en-US" sz="6000" b="1" kern="0">
                <a:solidFill>
                  <a:schemeClr val="bg1"/>
                </a:solidFill>
              </a:rPr>
            </a:br>
            <a:r>
              <a:rPr lang="en-US" sz="6000" b="1" kern="0">
                <a:solidFill>
                  <a:schemeClr val="bg1"/>
                </a:solidFill>
              </a:rPr>
              <a:t>individual</a:t>
            </a:r>
          </a:p>
        </p:txBody>
      </p:sp>
    </p:spTree>
    <p:extLst>
      <p:ext uri="{BB962C8B-B14F-4D97-AF65-F5344CB8AC3E}">
        <p14:creationId xmlns:p14="http://schemas.microsoft.com/office/powerpoint/2010/main" val="427446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85800"/>
            <a:ext cx="64770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¿Por qué?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3733800"/>
            <a:ext cx="510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rial Black"/>
                <a:cs typeface="Arial Black"/>
              </a:rPr>
              <a:t>estudiar la fonética</a:t>
            </a:r>
            <a:endParaRPr lang="en-US" sz="3600"/>
          </a:p>
        </p:txBody>
      </p:sp>
      <p:sp>
        <p:nvSpPr>
          <p:cNvPr id="3" name="Right Arrow 2"/>
          <p:cNvSpPr/>
          <p:nvPr/>
        </p:nvSpPr>
        <p:spPr bwMode="auto">
          <a:xfrm>
            <a:off x="2286000" y="7086600"/>
            <a:ext cx="2438400" cy="1447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06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85800"/>
            <a:ext cx="64770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¿Por que?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90600" y="2133600"/>
            <a:ext cx="5101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rial Black"/>
                <a:cs typeface="Arial Black"/>
              </a:rPr>
              <a:t>estudiar la fonética</a:t>
            </a:r>
            <a:endParaRPr lang="en-US" sz="3600"/>
          </a:p>
        </p:txBody>
      </p:sp>
      <p:pic>
        <p:nvPicPr>
          <p:cNvPr id="4" name="Why study FONETIICA copy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733800"/>
            <a:ext cx="68072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3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457200" y="5029200"/>
            <a:ext cx="603242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Clínica dirigida por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9083" y="4419600"/>
            <a:ext cx="1281120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20</a:t>
            </a:r>
            <a:r>
              <a:rPr lang="en-US" sz="3200">
                <a:solidFill>
                  <a:srgbClr val="FF0000"/>
                </a:solidFill>
                <a:latin typeface="Arial Black"/>
                <a:cs typeface="Arial Black"/>
              </a:rPr>
              <a:t>22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199" y="8114756"/>
            <a:ext cx="17932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Joseph</a:t>
            </a:r>
            <a:endParaRPr lang="en-US" sz="3200"/>
          </a:p>
        </p:txBody>
      </p:sp>
      <p:sp>
        <p:nvSpPr>
          <p:cNvPr id="13" name="TextBox 12"/>
          <p:cNvSpPr txBox="1"/>
          <p:nvPr/>
        </p:nvSpPr>
        <p:spPr>
          <a:xfrm>
            <a:off x="2603340" y="8114756"/>
            <a:ext cx="15271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Arial Black"/>
                <a:cs typeface="Arial Black"/>
              </a:rPr>
              <a:t>Armin</a:t>
            </a:r>
            <a:endParaRPr lang="en-US" sz="32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3907" y="5807159"/>
            <a:ext cx="2273231" cy="2284056"/>
          </a:xfrm>
          <a:prstGeom prst="rect">
            <a:avLst/>
          </a:prstGeom>
        </p:spPr>
      </p:pic>
      <p:sp>
        <p:nvSpPr>
          <p:cNvPr id="14" name="Rectangle 9">
            <a:extLst>
              <a:ext uri="{FF2B5EF4-FFF2-40B4-BE49-F238E27FC236}">
                <a16:creationId xmlns:a16="http://schemas.microsoft.com/office/drawing/2014/main" id="{96D01259-763B-4749-AEA0-8B5195814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3703" y="5782891"/>
            <a:ext cx="2391557" cy="2308324"/>
          </a:xfrm>
          <a:prstGeom prst="rect">
            <a:avLst/>
          </a:prstGeom>
          <a:noFill/>
          <a:ln w="22225">
            <a:solidFill>
              <a:schemeClr val="bg2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b="1" i="1">
                <a:solidFill>
                  <a:srgbClr val="C00000"/>
                </a:solidFill>
              </a:rPr>
              <a:t>En colaboración  con</a:t>
            </a:r>
            <a:endParaRPr lang="en-US">
              <a:solidFill>
                <a:srgbClr val="C00000"/>
              </a:solidFill>
            </a:endParaRPr>
          </a:p>
          <a:p>
            <a:pPr algn="ctr"/>
            <a:r>
              <a:rPr lang="en-US" i="1"/>
              <a:t> </a:t>
            </a:r>
            <a:r>
              <a:rPr lang="en-US" sz="3200" i="1"/>
              <a:t>Nicole &amp; Juan Manuel &amp; Hortensia </a:t>
            </a:r>
            <a:endParaRPr lang="en-US" dirty="0">
              <a:latin typeface="Arial Black"/>
              <a:cs typeface="Arial Black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968A26-AC5D-EE4D-B82B-28279B381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5822181"/>
            <a:ext cx="2156080" cy="229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242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6730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6477000"/>
            <a:ext cx="6172200" cy="25146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600">
              <a:latin typeface="Arial Black"/>
              <a:cs typeface="Arial Black"/>
            </a:endParaRPr>
          </a:p>
          <a:p>
            <a:r>
              <a:rPr lang="en-US" sz="4400">
                <a:latin typeface="Arial Black"/>
                <a:cs typeface="Arial Black"/>
              </a:rPr>
              <a:t>Un primer "test"</a:t>
            </a:r>
            <a:endParaRPr kumimoji="0" lang="en-US" sz="4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283398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48" y="152400"/>
            <a:ext cx="6930957" cy="723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6200" y="4648200"/>
            <a:ext cx="7010400" cy="267765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B3B3B3"/>
                </a:solidFill>
                <a:latin typeface="Arial Black"/>
                <a:cs typeface="Arial Black"/>
              </a:rPr>
              <a:t>¿Tienes tú </a:t>
            </a:r>
          </a:p>
          <a:p>
            <a:pPr algn="ctr"/>
            <a:r>
              <a:rPr lang="en-US" sz="6600">
                <a:solidFill>
                  <a:srgbClr val="B3B3B3"/>
                </a:solidFill>
                <a:latin typeface="Arial Black"/>
                <a:cs typeface="Arial Black"/>
              </a:rPr>
              <a:t>acento extranjero?</a:t>
            </a:r>
          </a:p>
        </p:txBody>
      </p:sp>
    </p:spTree>
    <p:extLst>
      <p:ext uri="{BB962C8B-B14F-4D97-AF65-F5344CB8AC3E}">
        <p14:creationId xmlns:p14="http://schemas.microsoft.com/office/powerpoint/2010/main" val="215976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80932-Clipart-Male-And-Female-Students-Working-On-A-Volcano-Science-Experiment-Royalty-Free-Vector-Illustr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48" y="152400"/>
            <a:ext cx="6930957" cy="7239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76200" y="4648200"/>
            <a:ext cx="7010400" cy="267765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solidFill>
                  <a:srgbClr val="B3B3B3"/>
                </a:solidFill>
                <a:latin typeface="Arial Black"/>
                <a:cs typeface="Arial Black"/>
              </a:rPr>
              <a:t>¿Tengo</a:t>
            </a:r>
          </a:p>
          <a:p>
            <a:pPr algn="ctr"/>
            <a:r>
              <a:rPr lang="en-US" sz="6600">
                <a:solidFill>
                  <a:srgbClr val="B3B3B3"/>
                </a:solidFill>
                <a:latin typeface="Arial Black"/>
                <a:cs typeface="Arial Black"/>
              </a:rPr>
              <a:t>acento extranjero?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71801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38400" y="4953000"/>
            <a:ext cx="1454019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txBody>
          <a:bodyPr wrap="none">
            <a:spAutoFit/>
          </a:bodyPr>
          <a:lstStyle/>
          <a:p>
            <a:pPr lvl="0"/>
            <a:r>
              <a:rPr lang="en-US" sz="5400">
                <a:solidFill>
                  <a:srgbClr val="000000"/>
                </a:solidFill>
              </a:rPr>
              <a:t>0-10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715000" y="797296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/>
              <a:t>10</a:t>
            </a:r>
          </a:p>
        </p:txBody>
      </p:sp>
      <p:sp>
        <p:nvSpPr>
          <p:cNvPr id="17" name="Bent Arrow 16"/>
          <p:cNvSpPr/>
          <p:nvPr/>
        </p:nvSpPr>
        <p:spPr bwMode="auto">
          <a:xfrm rot="16200000">
            <a:off x="1562100" y="4838700"/>
            <a:ext cx="914400" cy="685800"/>
          </a:xfrm>
          <a:prstGeom prst="ben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6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8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6" y="27432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08922" y="304800"/>
            <a:ext cx="6620402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Ahora vamos a 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CURAR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36006" y="67818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62947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67056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0" animBg="1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the-dying-valentine-gode-dar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6873342" cy="4800600"/>
          </a:xfrm>
          <a:prstGeom prst="rect">
            <a:avLst/>
          </a:prstGeom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81000"/>
            <a:ext cx="2399145" cy="2399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4182" y="607290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5323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the-dying-valentine-gode-dar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55" y="0"/>
            <a:ext cx="6873342" cy="4800600"/>
          </a:xfrm>
          <a:prstGeom prst="rect">
            <a:avLst/>
          </a:prstGeom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81000"/>
            <a:ext cx="2399145" cy="23991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4182" y="607290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000" y="5194280"/>
            <a:ext cx="2699026" cy="341632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 b="1"/>
              <a:t>Hol</a:t>
            </a:r>
            <a:r>
              <a:rPr lang="en-US" sz="7200" b="1">
                <a:solidFill>
                  <a:srgbClr val="FF0000"/>
                </a:solidFill>
              </a:rPr>
              <a:t>a</a:t>
            </a:r>
          </a:p>
          <a:p>
            <a:r>
              <a:rPr lang="en-US" sz="7200" b="1"/>
              <a:t>chic</a:t>
            </a:r>
            <a:r>
              <a:rPr lang="en-US" sz="7200" b="1">
                <a:solidFill>
                  <a:srgbClr val="FF0000"/>
                </a:solidFill>
              </a:rPr>
              <a:t>a</a:t>
            </a:r>
            <a:r>
              <a:rPr lang="en-US" sz="7200" b="1"/>
              <a:t> </a:t>
            </a:r>
          </a:p>
          <a:p>
            <a:r>
              <a:rPr lang="en-US" sz="7200" b="1"/>
              <a:t>bonit</a:t>
            </a:r>
            <a:r>
              <a:rPr lang="en-US" sz="7200" b="1">
                <a:solidFill>
                  <a:srgbClr val="FF0000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983099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393" y="2601207"/>
            <a:ext cx="697524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¡Bienvenido@s!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3886200"/>
            <a:ext cx="3771900" cy="4940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3886200"/>
            <a:ext cx="3809231" cy="83099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Arial Black"/>
                <a:cs typeface="Arial Black"/>
              </a:rPr>
              <a:t>Pronunciación</a:t>
            </a:r>
          </a:p>
          <a:p>
            <a:endParaRPr lang="en-US" sz="110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8D630-9F09-8445-8F7C-69D4E843D596}"/>
              </a:ext>
            </a:extLst>
          </p:cNvPr>
          <p:cNvSpPr txBox="1"/>
          <p:nvPr/>
        </p:nvSpPr>
        <p:spPr>
          <a:xfrm>
            <a:off x="4518720" y="6708840"/>
            <a:ext cx="206979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600"/>
              <a:t>Con buen</a:t>
            </a:r>
          </a:p>
          <a:p>
            <a:r>
              <a:rPr lang="en-US" sz="3600"/>
              <a:t>sentido de</a:t>
            </a:r>
          </a:p>
          <a:p>
            <a:r>
              <a:rPr lang="en-US" sz="3600"/>
              <a:t>humor </a:t>
            </a:r>
            <a:r>
              <a:rPr lang="en-US" sz="3600">
                <a:sym typeface="Wingdings" pitchFamily="2" charset="2"/>
              </a:rPr>
              <a:t>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24182" y="607290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752600"/>
            <a:ext cx="5181600" cy="6771992"/>
          </a:xfrm>
          <a:prstGeom prst="rect">
            <a:avLst/>
          </a:prstGeom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Donut 3"/>
          <p:cNvSpPr/>
          <p:nvPr/>
        </p:nvSpPr>
        <p:spPr bwMode="auto">
          <a:xfrm>
            <a:off x="1752600" y="7315200"/>
            <a:ext cx="838200" cy="914400"/>
          </a:xfrm>
          <a:prstGeom prst="donut">
            <a:avLst/>
          </a:prstGeom>
          <a:solidFill>
            <a:srgbClr val="FF00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Donut 12"/>
          <p:cNvSpPr/>
          <p:nvPr/>
        </p:nvSpPr>
        <p:spPr bwMode="auto">
          <a:xfrm>
            <a:off x="4876800" y="6477000"/>
            <a:ext cx="838200" cy="914400"/>
          </a:xfrm>
          <a:prstGeom prst="donut">
            <a:avLst/>
          </a:prstGeom>
          <a:solidFill>
            <a:srgbClr val="FFFF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Donut 13"/>
          <p:cNvSpPr/>
          <p:nvPr/>
        </p:nvSpPr>
        <p:spPr bwMode="auto">
          <a:xfrm>
            <a:off x="3810000" y="7620000"/>
            <a:ext cx="838200" cy="914400"/>
          </a:xfrm>
          <a:prstGeom prst="donut">
            <a:avLst/>
          </a:prstGeom>
          <a:solidFill>
            <a:srgbClr val="FF00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Donut 14"/>
          <p:cNvSpPr/>
          <p:nvPr/>
        </p:nvSpPr>
        <p:spPr bwMode="auto">
          <a:xfrm>
            <a:off x="4343400" y="7162800"/>
            <a:ext cx="838200" cy="914400"/>
          </a:xfrm>
          <a:prstGeom prst="donut">
            <a:avLst/>
          </a:prstGeom>
          <a:solidFill>
            <a:srgbClr val="FFFF00">
              <a:alpha val="6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4572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click 4x</a:t>
            </a:r>
          </a:p>
        </p:txBody>
      </p:sp>
    </p:spTree>
    <p:extLst>
      <p:ext uri="{BB962C8B-B14F-4D97-AF65-F5344CB8AC3E}">
        <p14:creationId xmlns:p14="http://schemas.microsoft.com/office/powerpoint/2010/main" val="598941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7" y="35052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3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 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553070" y="6477000"/>
            <a:ext cx="6161062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¿Qué es</a:t>
            </a:r>
          </a:p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una schwa?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15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C00FB"/>
                </a:solidFill>
                <a:latin typeface="Arial Black" charset="0"/>
              </a:rPr>
              <a:t>= sonido</a:t>
            </a:r>
          </a:p>
          <a:p>
            <a:pPr algn="ctr"/>
            <a:r>
              <a:rPr lang="en-US" sz="6000" u="sng">
                <a:solidFill>
                  <a:srgbClr val="FF0000"/>
                </a:solidFill>
                <a:latin typeface="Arial Black" charset="0"/>
              </a:rPr>
              <a:t>IN</a:t>
            </a:r>
            <a:r>
              <a:rPr lang="en-US" sz="6000">
                <a:solidFill>
                  <a:srgbClr val="FF0000"/>
                </a:solidFill>
                <a:latin typeface="Arial Black" charset="0"/>
              </a:rPr>
              <a:t>ACENTUADO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('unstressed')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464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 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1528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the 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5492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sev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n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5539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eleven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24-Point Star 1"/>
          <p:cNvSpPr/>
          <p:nvPr/>
        </p:nvSpPr>
        <p:spPr bwMode="auto">
          <a:xfrm>
            <a:off x="762000" y="0"/>
            <a:ext cx="5181600" cy="43434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>
                <a:latin typeface="Arial Black"/>
                <a:cs typeface="Arial Black"/>
              </a:rPr>
              <a:t>¿Dónde está la schwa?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4419600" y="8001000"/>
            <a:ext cx="1905000" cy="11430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Respuesta</a:t>
            </a:r>
          </a:p>
        </p:txBody>
      </p:sp>
    </p:spTree>
    <p:extLst>
      <p:ext uri="{BB962C8B-B14F-4D97-AF65-F5344CB8AC3E}">
        <p14:creationId xmlns:p14="http://schemas.microsoft.com/office/powerpoint/2010/main" val="3471178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569660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latin typeface="Arial Black"/>
              </a:rPr>
              <a:t>¡Saluda …</a:t>
            </a:r>
            <a:endParaRPr lang="en-US" sz="40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69660"/>
            <a:ext cx="6858000" cy="682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29817" y="6923975"/>
            <a:ext cx="6858000" cy="1107996"/>
          </a:xfrm>
          <a:prstGeom prst="rect">
            <a:avLst/>
          </a:prstGeom>
          <a:solidFill>
            <a:srgbClr val="C00000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 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</a:t>
            </a:r>
            <a:r>
              <a:rPr lang="en-US" sz="6600" dirty="0" err="1">
                <a:solidFill>
                  <a:srgbClr val="FFFF00"/>
                </a:solidFill>
                <a:latin typeface="Arial Black"/>
              </a:rPr>
              <a:t>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D1B63F0-F415-E84F-B0AF-958B222FD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30" y="8036004"/>
            <a:ext cx="6858000" cy="1107996"/>
          </a:xfrm>
          <a:prstGeom prst="rect">
            <a:avLst/>
          </a:prstGeom>
          <a:solidFill>
            <a:srgbClr val="C00000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</a:t>
            </a:r>
            <a:r>
              <a:rPr lang="en-US" sz="6600" dirty="0">
                <a:solidFill>
                  <a:srgbClr val="FFFF00"/>
                </a:solidFill>
                <a:latin typeface="Arial Black"/>
              </a:rPr>
              <a:t>a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</a:t>
            </a:r>
            <a:r>
              <a:rPr lang="en-US" sz="6600" dirty="0" err="1">
                <a:solidFill>
                  <a:srgbClr val="FFFF00"/>
                </a:solidFill>
                <a:latin typeface="Arial Black"/>
              </a:rPr>
              <a:t>a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  <p:sp>
        <p:nvSpPr>
          <p:cNvPr id="3" name="Oval Callout 2">
            <a:extLst>
              <a:ext uri="{FF2B5EF4-FFF2-40B4-BE49-F238E27FC236}">
                <a16:creationId xmlns:a16="http://schemas.microsoft.com/office/drawing/2014/main" id="{D52FD4D7-5BFC-5D42-B0EE-5F495C2991E3}"/>
              </a:ext>
            </a:extLst>
          </p:cNvPr>
          <p:cNvSpPr/>
          <p:nvPr/>
        </p:nvSpPr>
        <p:spPr bwMode="auto">
          <a:xfrm>
            <a:off x="4495800" y="1752600"/>
            <a:ext cx="2362200" cy="1828800"/>
          </a:xfrm>
          <a:prstGeom prst="wedgeEllipseCallout">
            <a:avLst>
              <a:gd name="adj1" fmla="val -62379"/>
              <a:gd name="adj2" fmla="val 4945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/>
              <a:t>¡Hola! Me llamo </a:t>
            </a:r>
            <a:r>
              <a:rPr lang="en-US" sz="2800" b="1"/>
              <a:t>Anita</a:t>
            </a:r>
            <a:r>
              <a:rPr lang="en-US" sz="2800"/>
              <a:t>!</a:t>
            </a:r>
          </a:p>
        </p:txBody>
      </p:sp>
      <p:sp>
        <p:nvSpPr>
          <p:cNvPr id="8" name="Oval Callout 7">
            <a:extLst>
              <a:ext uri="{FF2B5EF4-FFF2-40B4-BE49-F238E27FC236}">
                <a16:creationId xmlns:a16="http://schemas.microsoft.com/office/drawing/2014/main" id="{0D9A8C29-CE3D-8644-AAF1-271B52DB1816}"/>
              </a:ext>
            </a:extLst>
          </p:cNvPr>
          <p:cNvSpPr/>
          <p:nvPr/>
        </p:nvSpPr>
        <p:spPr bwMode="auto">
          <a:xfrm>
            <a:off x="29817" y="1752600"/>
            <a:ext cx="2362200" cy="1828800"/>
          </a:xfrm>
          <a:prstGeom prst="wedgeEllipseCallout">
            <a:avLst>
              <a:gd name="adj1" fmla="val 28505"/>
              <a:gd name="adj2" fmla="val 8750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/>
              <a:t>¡Hola! Me llamo </a:t>
            </a:r>
            <a:r>
              <a:rPr lang="en-US" sz="2800" b="1"/>
              <a:t>Pedro</a:t>
            </a:r>
            <a:r>
              <a:rPr lang="en-US" sz="280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63865208"/>
      </p:ext>
    </p:extLst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lev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e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n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9047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history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24-Point Star 19"/>
          <p:cNvSpPr/>
          <p:nvPr/>
        </p:nvSpPr>
        <p:spPr bwMode="auto">
          <a:xfrm>
            <a:off x="762000" y="0"/>
            <a:ext cx="5181600" cy="4343400"/>
          </a:xfrm>
          <a:prstGeom prst="star24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4800">
                <a:latin typeface="Arial Black"/>
                <a:cs typeface="Arial Black"/>
              </a:rPr>
              <a:t>¿Dónde está la schwa?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72461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h</a:t>
            </a:r>
            <a:r>
              <a:rPr lang="en-US" sz="8800" u="sng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i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st</a:t>
            </a:r>
            <a:r>
              <a:rPr lang="en-US" sz="8800">
                <a:solidFill>
                  <a:srgbClr val="FF0000"/>
                </a:solidFill>
                <a:latin typeface="Arial Black" charset="0"/>
              </a:rPr>
              <a:t>o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ry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32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914900" y="5892800"/>
            <a:ext cx="1428750" cy="609600"/>
          </a:xfrm>
        </p:spPr>
        <p:txBody>
          <a:bodyPr/>
          <a:lstStyle/>
          <a:p>
            <a:fld id="{7042F9FD-3293-CC45-8FE3-F609719E6D4E}" type="slidenum">
              <a:rPr lang="en-US"/>
              <a:pPr/>
              <a:t>53</a:t>
            </a:fld>
            <a:endParaRPr lang="en-US"/>
          </a:p>
        </p:txBody>
      </p:sp>
      <p:sp>
        <p:nvSpPr>
          <p:cNvPr id="277509" name="Rectangle 5"/>
          <p:cNvSpPr>
            <a:spLocks noChangeArrowheads="1"/>
          </p:cNvSpPr>
          <p:nvPr/>
        </p:nvSpPr>
        <p:spPr bwMode="auto">
          <a:xfrm>
            <a:off x="0" y="5181600"/>
            <a:ext cx="6858000" cy="76944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solidFill>
                  <a:schemeClr val="accent1"/>
                </a:solidFill>
                <a:latin typeface="Arial Black" charset="0"/>
              </a:rPr>
              <a:t>Always </a:t>
            </a:r>
            <a:r>
              <a:rPr lang="en-US" sz="4400" u="sng">
                <a:solidFill>
                  <a:schemeClr val="accent1"/>
                </a:solidFill>
                <a:latin typeface="Arial Black" charset="0"/>
              </a:rPr>
              <a:t>un</a:t>
            </a:r>
            <a:r>
              <a:rPr lang="en-US" sz="4400">
                <a:solidFill>
                  <a:schemeClr val="accent1"/>
                </a:solidFill>
                <a:latin typeface="Arial Black" charset="0"/>
              </a:rPr>
              <a:t>stressed!</a:t>
            </a:r>
          </a:p>
        </p:txBody>
      </p:sp>
      <p:sp>
        <p:nvSpPr>
          <p:cNvPr id="277510" name="Rectangle 6"/>
          <p:cNvSpPr>
            <a:spLocks noChangeArrowheads="1"/>
          </p:cNvSpPr>
          <p:nvPr/>
        </p:nvSpPr>
        <p:spPr bwMode="auto">
          <a:xfrm>
            <a:off x="2090261" y="6584743"/>
            <a:ext cx="2691763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u="sng">
                <a:solidFill>
                  <a:srgbClr val="FF0080"/>
                </a:solidFill>
              </a:rPr>
              <a:t>A</a:t>
            </a:r>
            <a:r>
              <a:rPr lang="en-US" sz="8800"/>
              <a:t>nit</a:t>
            </a:r>
            <a:r>
              <a:rPr lang="en-US" sz="8800" u="sng">
                <a:solidFill>
                  <a:srgbClr val="FF0080"/>
                </a:solidFill>
              </a:rPr>
              <a:t>a</a:t>
            </a:r>
            <a:endParaRPr lang="en-US" sz="7200"/>
          </a:p>
        </p:txBody>
      </p:sp>
      <p:sp>
        <p:nvSpPr>
          <p:cNvPr id="2" name="TextBox 1"/>
          <p:cNvSpPr txBox="1"/>
          <p:nvPr/>
        </p:nvSpPr>
        <p:spPr>
          <a:xfrm>
            <a:off x="16322" y="-76200"/>
            <a:ext cx="684167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800" b="1">
                <a:latin typeface="Arial Black" panose="020B0604020202020204" pitchFamily="34" charset="0"/>
                <a:cs typeface="Arial Black" panose="020B0604020202020204" pitchFamily="34" charset="0"/>
              </a:rPr>
              <a:t>¡Recuerde!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10DD84B-2779-6849-BBE4-23E27BCD52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40515"/>
            <a:ext cx="6858000" cy="1569660"/>
          </a:xfrm>
          <a:prstGeom prst="rect">
            <a:avLst/>
          </a:prstGeom>
          <a:solidFill>
            <a:srgbClr val="FF008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FF00"/>
                </a:solidFill>
                <a:latin typeface="Arial Black" charset="0"/>
              </a:rPr>
              <a:t>Siempre </a:t>
            </a:r>
            <a:r>
              <a:rPr lang="en-US" sz="4800" u="sng">
                <a:solidFill>
                  <a:srgbClr val="FFFF00"/>
                </a:solidFill>
                <a:latin typeface="Arial Black" charset="0"/>
              </a:rPr>
              <a:t>in</a:t>
            </a:r>
            <a:r>
              <a:rPr lang="en-US" sz="4800">
                <a:solidFill>
                  <a:srgbClr val="FFFF00"/>
                </a:solidFill>
                <a:latin typeface="Arial Black" charset="0"/>
              </a:rPr>
              <a:t>acentuada!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25F98A-FBBD-1A4C-864C-FB3A4A313425}"/>
              </a:ext>
            </a:extLst>
          </p:cNvPr>
          <p:cNvSpPr txBox="1"/>
          <p:nvPr/>
        </p:nvSpPr>
        <p:spPr>
          <a:xfrm>
            <a:off x="2785963" y="6228040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Inglés:</a:t>
            </a: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7EA5A1B4-DBC2-C94F-8B6E-9F9B0F727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7996714"/>
            <a:ext cx="838200" cy="815608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3600"/>
              <a:t>ǝ</a:t>
            </a:r>
            <a:r>
              <a:rPr lang="en-US" sz="36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 sz="105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4D820A98-3F52-EF47-909C-6095E3A18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858" y="7969357"/>
            <a:ext cx="838200" cy="815608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3600"/>
              <a:t>ǝ</a:t>
            </a:r>
            <a:r>
              <a:rPr lang="en-US" sz="36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 sz="105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FA1FCAB1-9C9F-C944-92E9-85AC7A989D69}"/>
              </a:ext>
            </a:extLst>
          </p:cNvPr>
          <p:cNvSpPr/>
          <p:nvPr/>
        </p:nvSpPr>
        <p:spPr bwMode="auto">
          <a:xfrm>
            <a:off x="3047999" y="2459212"/>
            <a:ext cx="898858" cy="104280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979E7DA9-2677-214F-908D-9C99D37A30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9757" y="1580259"/>
            <a:ext cx="3595343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schwa</a:t>
            </a:r>
            <a:r>
              <a:rPr lang="en-US" sz="3600" b="1">
                <a:latin typeface="Arial Black" panose="020B0604020202020204" pitchFamily="34" charset="0"/>
                <a:cs typeface="Arial Black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519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425"/>
                            </p:stCondLst>
                            <p:childTnLst>
                              <p:par>
                                <p:cTn id="10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" fill="hold"/>
                                        <p:tgtEl>
                                          <p:spTgt spid="277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509" grpId="0" build="p" autoUpdateAnimBg="0" advAuto="2000"/>
      <p:bldP spid="8" grpId="0" build="p" autoUpdateAnimBg="0" advAuto="200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0937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¡Evite!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Right Arrow 1"/>
          <p:cNvSpPr/>
          <p:nvPr/>
        </p:nvSpPr>
        <p:spPr bwMode="auto">
          <a:xfrm>
            <a:off x="2895600" y="6560311"/>
            <a:ext cx="1447800" cy="10668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21498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3764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4070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525713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0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6858000" cy="2568575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>
            <a:extLst>
              <a:ext uri="{FF2B5EF4-FFF2-40B4-BE49-F238E27FC236}">
                <a16:creationId xmlns:a16="http://schemas.microsoft.com/office/drawing/2014/main" id="{EF4A1B83-576B-4F46-BF6E-623A982AFCEE}"/>
              </a:ext>
            </a:extLst>
          </p:cNvPr>
          <p:cNvSpPr/>
          <p:nvPr/>
        </p:nvSpPr>
        <p:spPr bwMode="auto">
          <a:xfrm>
            <a:off x="0" y="3352800"/>
            <a:ext cx="6248400" cy="2667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 panose="020B0604020202020204" pitchFamily="34" charset="0"/>
                <a:cs typeface="Arial Black" panose="020B0604020202020204" pitchFamily="34" charset="0"/>
              </a:rPr>
              <a:t>¡Recuerde!</a:t>
            </a:r>
          </a:p>
        </p:txBody>
      </p:sp>
    </p:spTree>
    <p:extLst>
      <p:ext uri="{BB962C8B-B14F-4D97-AF65-F5344CB8AC3E}">
        <p14:creationId xmlns:p14="http://schemas.microsoft.com/office/powerpoint/2010/main" val="28105831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73113" y="4741363"/>
            <a:ext cx="55819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54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7036907"/>
            <a:ext cx="6858000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Jueves </a:t>
            </a:r>
          </a:p>
          <a:p>
            <a:pPr algn="ctr"/>
            <a:r>
              <a:rPr lang="en-US" sz="6600" b="1" dirty="0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16:00-16:45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33" y="3195926"/>
            <a:ext cx="1981200" cy="113877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>
              <a:ln w="38100" cmpd="sng">
                <a:solidFill>
                  <a:srgbClr val="000000"/>
                </a:solidFill>
              </a:ln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4400" dirty="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D4225-3F2E-C549-9EAD-50E9856F9E74}"/>
              </a:ext>
            </a:extLst>
          </p:cNvPr>
          <p:cNvSpPr txBox="1"/>
          <p:nvPr/>
        </p:nvSpPr>
        <p:spPr>
          <a:xfrm>
            <a:off x="362709" y="3187225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394DC0-E452-7049-981E-7B9E00FB5E77}"/>
              </a:ext>
            </a:extLst>
          </p:cNvPr>
          <p:cNvSpPr txBox="1"/>
          <p:nvPr/>
        </p:nvSpPr>
        <p:spPr>
          <a:xfrm>
            <a:off x="8133" y="16951"/>
            <a:ext cx="52195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        Verano            2022</a:t>
            </a:r>
          </a:p>
        </p:txBody>
      </p:sp>
    </p:spTree>
    <p:extLst>
      <p:ext uri="{BB962C8B-B14F-4D97-AF65-F5344CB8AC3E}">
        <p14:creationId xmlns:p14="http://schemas.microsoft.com/office/powerpoint/2010/main" val="2237430424"/>
      </p:ext>
    </p:extLst>
  </p:cSld>
  <p:clrMapOvr>
    <a:masterClrMapping/>
  </p:clrMapOvr>
  <p:transition spd="slow"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5175687"/>
            <a:ext cx="5734050" cy="2890418"/>
          </a:xfrm>
          <a:solidFill>
            <a:srgbClr val="FFFF00"/>
          </a:solidFill>
          <a:ln>
            <a:solidFill>
              <a:srgbClr val="000000"/>
            </a:solidFill>
          </a:ln>
        </p:spPr>
        <p:txBody>
          <a:bodyPr>
            <a:noAutofit/>
          </a:bodyPr>
          <a:lstStyle/>
          <a:p>
            <a:br>
              <a:rPr lang="en-US" sz="1800" b="1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7200" b="1">
                <a:latin typeface="Arial Black" panose="020B0604020202020204" pitchFamily="34" charset="0"/>
                <a:cs typeface="Arial Black" panose="020B0604020202020204" pitchFamily="34" charset="0"/>
              </a:rPr>
              <a:t>TUTORÍA</a:t>
            </a:r>
            <a:br>
              <a:rPr lang="en-US" sz="7200" b="1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n-US" sz="7200" b="1">
                <a:latin typeface="Arial Black" panose="020B0604020202020204" pitchFamily="34" charset="0"/>
                <a:cs typeface="Arial Black" panose="020B0604020202020204" pitchFamily="34" charset="0"/>
              </a:rPr>
              <a:t>individual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8255000"/>
            <a:ext cx="4800600" cy="2336800"/>
          </a:xfrm>
        </p:spPr>
        <p:txBody>
          <a:bodyPr/>
          <a:lstStyle/>
          <a:p>
            <a:r>
              <a:rPr lang="en-US" sz="3600"/>
              <a:t>Organización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38300" y="4441052"/>
            <a:ext cx="3685624" cy="507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700"/>
              <a:t>Clínica de Pronunciación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8C6969-FB3C-E74D-BF9C-36E02D75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8EF7224-6F7E-8D4B-9F9E-A7C33A5A2DD8}"/>
                  </a:ext>
                </a:extLst>
              </p14:cNvPr>
              <p14:cNvContentPartPr/>
              <p14:nvPr/>
            </p14:nvContentPartPr>
            <p14:xfrm>
              <a:off x="4724400" y="8458200"/>
              <a:ext cx="1792800" cy="353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8EF7224-6F7E-8D4B-9F9E-A7C33A5A2D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6400" y="8440200"/>
                <a:ext cx="1828440" cy="38916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8A890BD-3749-6640-BAA3-E4304C80769A}"/>
              </a:ext>
            </a:extLst>
          </p:cNvPr>
          <p:cNvSpPr txBox="1"/>
          <p:nvPr/>
        </p:nvSpPr>
        <p:spPr>
          <a:xfrm>
            <a:off x="2727061" y="5208082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C00000"/>
                </a:solidFill>
              </a:rPr>
              <a:t>Opcional:</a:t>
            </a:r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935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8300" y="4441052"/>
            <a:ext cx="3685624" cy="507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700"/>
              <a:t>Clínica de Pronunciación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8C6969-FB3C-E74D-BF9C-36E02D75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EEA5C69-6962-0047-9CC1-EC9B65D20B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CE25475-40E4-2946-8140-6F973E88E40D}"/>
              </a:ext>
            </a:extLst>
          </p:cNvPr>
          <p:cNvSpPr/>
          <p:nvPr/>
        </p:nvSpPr>
        <p:spPr bwMode="auto">
          <a:xfrm>
            <a:off x="2811117" y="4828727"/>
            <a:ext cx="1219200" cy="103322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494687-421D-D640-8ACD-21A8A426BA0C}"/>
              </a:ext>
            </a:extLst>
          </p:cNvPr>
          <p:cNvSpPr txBox="1">
            <a:spLocks/>
          </p:cNvSpPr>
          <p:nvPr/>
        </p:nvSpPr>
        <p:spPr bwMode="auto">
          <a:xfrm>
            <a:off x="0" y="3065991"/>
            <a:ext cx="6841435" cy="1960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kern="0">
                <a:solidFill>
                  <a:schemeClr val="bg1"/>
                </a:solidFill>
              </a:rPr>
              <a:t>TUTORÍA</a:t>
            </a:r>
            <a:br>
              <a:rPr lang="en-US" sz="6000" b="1" kern="0">
                <a:solidFill>
                  <a:schemeClr val="bg1"/>
                </a:solidFill>
              </a:rPr>
            </a:br>
            <a:r>
              <a:rPr lang="en-US" sz="6000" b="1" kern="0">
                <a:solidFill>
                  <a:schemeClr val="bg1"/>
                </a:solidFill>
              </a:rPr>
              <a:t>individual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A8F855-C7A7-CB4C-8BF9-0181BAF91C07}"/>
              </a:ext>
            </a:extLst>
          </p:cNvPr>
          <p:cNvSpPr txBox="1"/>
          <p:nvPr/>
        </p:nvSpPr>
        <p:spPr>
          <a:xfrm>
            <a:off x="550221" y="5996757"/>
            <a:ext cx="5780750" cy="2769989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44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Aprox</a:t>
            </a:r>
            <a:r>
              <a:rPr lang="en-US" sz="54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  <a:p>
            <a:pPr algn="ctr"/>
            <a:r>
              <a:rPr lang="en-US" sz="66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10-15 mins. </a:t>
            </a:r>
          </a:p>
          <a:p>
            <a:pPr algn="ctr"/>
            <a:r>
              <a:rPr lang="en-US" sz="54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por sesión</a:t>
            </a:r>
            <a:endParaRPr lang="en-US" sz="4800" b="1">
              <a:solidFill>
                <a:srgbClr val="C00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25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8300" y="4441052"/>
            <a:ext cx="3685624" cy="507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700"/>
              <a:t>Clínica de Pronunciación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8C6969-FB3C-E74D-BF9C-36E02D75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A890BD-3749-6640-BAA3-E4304C80769A}"/>
              </a:ext>
            </a:extLst>
          </p:cNvPr>
          <p:cNvSpPr txBox="1"/>
          <p:nvPr/>
        </p:nvSpPr>
        <p:spPr>
          <a:xfrm>
            <a:off x="391685" y="6175661"/>
            <a:ext cx="6058069" cy="2154436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5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Lugar:</a:t>
            </a:r>
          </a:p>
          <a:p>
            <a:pPr algn="ctr"/>
            <a:r>
              <a:rPr lang="en-US" sz="8000" b="1">
                <a:solidFill>
                  <a:srgbClr val="FFF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Donde sea</a:t>
            </a:r>
            <a:endParaRPr lang="en-US" sz="6000" b="1">
              <a:solidFill>
                <a:srgbClr val="FFFF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EEA5C69-6962-0047-9CC1-EC9B65D20B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75E518-1FD6-3542-AA28-96E07C4822B4}"/>
              </a:ext>
            </a:extLst>
          </p:cNvPr>
          <p:cNvSpPr txBox="1">
            <a:spLocks/>
          </p:cNvSpPr>
          <p:nvPr/>
        </p:nvSpPr>
        <p:spPr bwMode="auto">
          <a:xfrm>
            <a:off x="0" y="3065991"/>
            <a:ext cx="6841435" cy="1960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kern="0">
                <a:solidFill>
                  <a:schemeClr val="bg1"/>
                </a:solidFill>
              </a:rPr>
              <a:t>TUTORÍA</a:t>
            </a:r>
            <a:br>
              <a:rPr lang="en-US" sz="6000" b="1" kern="0">
                <a:solidFill>
                  <a:schemeClr val="bg1"/>
                </a:solidFill>
              </a:rPr>
            </a:br>
            <a:r>
              <a:rPr lang="en-US" sz="6000" b="1" kern="0">
                <a:solidFill>
                  <a:schemeClr val="bg1"/>
                </a:solidFill>
              </a:rPr>
              <a:t>individual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CE25475-40E4-2946-8140-6F973E88E40D}"/>
              </a:ext>
            </a:extLst>
          </p:cNvPr>
          <p:cNvSpPr/>
          <p:nvPr/>
        </p:nvSpPr>
        <p:spPr bwMode="auto">
          <a:xfrm>
            <a:off x="2811117" y="5032376"/>
            <a:ext cx="1219200" cy="103322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36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8300" y="4441052"/>
            <a:ext cx="3685624" cy="507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700"/>
              <a:t>Clínica de Pronunciación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8C6969-FB3C-E74D-BF9C-36E02D75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A890BD-3749-6640-BAA3-E4304C80769A}"/>
              </a:ext>
            </a:extLst>
          </p:cNvPr>
          <p:cNvSpPr txBox="1"/>
          <p:nvPr/>
        </p:nvSpPr>
        <p:spPr>
          <a:xfrm>
            <a:off x="441920" y="5968931"/>
            <a:ext cx="5957593" cy="301621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66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Aprox.</a:t>
            </a:r>
          </a:p>
          <a:p>
            <a:pPr algn="ctr"/>
            <a:r>
              <a:rPr lang="en-US" sz="8000" b="1">
                <a:solidFill>
                  <a:srgbClr val="FFF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10 tutores</a:t>
            </a:r>
          </a:p>
          <a:p>
            <a:pPr algn="ctr"/>
            <a:r>
              <a:rPr lang="en-US" sz="4400" b="1">
                <a:solidFill>
                  <a:srgbClr val="FFFF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en total</a:t>
            </a:r>
            <a:endParaRPr lang="en-US" sz="3200" b="1">
              <a:solidFill>
                <a:srgbClr val="FFFF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EEA5C69-6962-0047-9CC1-EC9B65D20B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75E518-1FD6-3542-AA28-96E07C4822B4}"/>
              </a:ext>
            </a:extLst>
          </p:cNvPr>
          <p:cNvSpPr txBox="1">
            <a:spLocks/>
          </p:cNvSpPr>
          <p:nvPr/>
        </p:nvSpPr>
        <p:spPr bwMode="auto">
          <a:xfrm>
            <a:off x="0" y="3065991"/>
            <a:ext cx="6841435" cy="1960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kern="0">
                <a:solidFill>
                  <a:schemeClr val="bg1"/>
                </a:solidFill>
              </a:rPr>
              <a:t>TUTORÍA</a:t>
            </a:r>
            <a:br>
              <a:rPr lang="en-US" sz="6000" b="1" kern="0">
                <a:solidFill>
                  <a:schemeClr val="bg1"/>
                </a:solidFill>
              </a:rPr>
            </a:br>
            <a:r>
              <a:rPr lang="en-US" sz="6000" b="1" kern="0">
                <a:solidFill>
                  <a:schemeClr val="bg1"/>
                </a:solidFill>
              </a:rPr>
              <a:t>individual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CE25475-40E4-2946-8140-6F973E88E40D}"/>
              </a:ext>
            </a:extLst>
          </p:cNvPr>
          <p:cNvSpPr/>
          <p:nvPr/>
        </p:nvSpPr>
        <p:spPr bwMode="auto">
          <a:xfrm>
            <a:off x="2811117" y="5032376"/>
            <a:ext cx="1219200" cy="103322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88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000250"/>
            <a:ext cx="6219825" cy="5133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19133" y="6518284"/>
            <a:ext cx="5036828" cy="64633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2-4 estudiantes por tutor</a:t>
            </a:r>
          </a:p>
        </p:txBody>
      </p:sp>
      <p:sp>
        <p:nvSpPr>
          <p:cNvPr id="2" name="Down Arrow Callout 1"/>
          <p:cNvSpPr/>
          <p:nvPr/>
        </p:nvSpPr>
        <p:spPr>
          <a:xfrm>
            <a:off x="1511300" y="3486150"/>
            <a:ext cx="1714500" cy="1765300"/>
          </a:xfrm>
          <a:prstGeom prst="downArrowCallou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/>
              <a:t>Ponga </a:t>
            </a:r>
          </a:p>
          <a:p>
            <a:pPr algn="ctr"/>
            <a:r>
              <a:rPr lang="en-US" sz="2100" b="1"/>
              <a:t>su nombre</a:t>
            </a:r>
          </a:p>
          <a:p>
            <a:pPr algn="ctr"/>
            <a:r>
              <a:rPr lang="en-US" sz="2100" b="1"/>
              <a:t>en la lista</a:t>
            </a:r>
          </a:p>
        </p:txBody>
      </p:sp>
      <p:sp>
        <p:nvSpPr>
          <p:cNvPr id="3" name="Up Arrow 2"/>
          <p:cNvSpPr/>
          <p:nvPr/>
        </p:nvSpPr>
        <p:spPr>
          <a:xfrm>
            <a:off x="1919133" y="2660650"/>
            <a:ext cx="912967" cy="825500"/>
          </a:xfrm>
          <a:prstGeom prst="upArrow">
            <a:avLst/>
          </a:prstGeom>
          <a:solidFill>
            <a:srgbClr val="0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1608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81400" y="7307759"/>
            <a:ext cx="23965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Arial Black"/>
                <a:cs typeface="Arial Black"/>
              </a:rPr>
              <a:t>Joseph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381000"/>
            <a:ext cx="57150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rgbClr val="FFFF00"/>
                </a:solidFill>
                <a:latin typeface="Arial Black"/>
                <a:cs typeface="Arial Black"/>
              </a:rPr>
              <a:t>Joseph</a:t>
            </a:r>
          </a:p>
          <a:p>
            <a:pPr algn="ctr"/>
            <a:r>
              <a:rPr lang="en-US" sz="6000">
                <a:solidFill>
                  <a:srgbClr val="FFFF00"/>
                </a:solidFill>
                <a:latin typeface="Arial Black"/>
                <a:cs typeface="Arial Black"/>
              </a:rPr>
              <a:t>Casillas</a:t>
            </a:r>
            <a:endParaRPr lang="en-US" sz="8800">
              <a:solidFill>
                <a:srgbClr val="FFFF00"/>
              </a:solidFill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640218" y="3292915"/>
            <a:ext cx="331013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Profesor de la</a:t>
            </a:r>
          </a:p>
          <a:p>
            <a:pPr algn="ctr"/>
            <a:r>
              <a:rPr lang="en-US" sz="320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Universidad</a:t>
            </a:r>
          </a:p>
          <a:p>
            <a:pPr algn="ctr"/>
            <a:r>
              <a:rPr lang="en-US" sz="3200">
                <a:ln>
                  <a:solidFill>
                    <a:srgbClr val="FFFFFF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 de </a:t>
            </a:r>
            <a:r>
              <a:rPr lang="en-US" sz="3200">
                <a:ln>
                  <a:solidFill>
                    <a:srgbClr val="FFFFFF"/>
                  </a:solidFill>
                </a:ln>
                <a:solidFill>
                  <a:srgbClr val="FFFF00"/>
                </a:solidFill>
                <a:latin typeface="Arial Black"/>
                <a:cs typeface="Arial Black"/>
              </a:rPr>
              <a:t>Rutgers</a:t>
            </a:r>
            <a:endParaRPr lang="en-US" sz="3200">
              <a:ln>
                <a:solidFill>
                  <a:srgbClr val="FFFFFF"/>
                </a:solidFill>
              </a:ln>
              <a:solidFill>
                <a:srgbClr val="FFFF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9ABF8-46D4-384E-A433-755B787A35F3}"/>
              </a:ext>
            </a:extLst>
          </p:cNvPr>
          <p:cNvSpPr txBox="1"/>
          <p:nvPr/>
        </p:nvSpPr>
        <p:spPr>
          <a:xfrm>
            <a:off x="3807190" y="8019246"/>
            <a:ext cx="228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Fonetista </a:t>
            </a:r>
          </a:p>
          <a:p>
            <a:pPr algn="ctr"/>
            <a:r>
              <a:rPr lang="en-US" sz="2800" b="1"/>
              <a:t>profesional </a:t>
            </a:r>
            <a:r>
              <a:rPr lang="en-US" sz="2800" b="1">
                <a:sym typeface="Wingdings" pitchFamily="2" charset="2"/>
              </a:rPr>
              <a:t></a:t>
            </a:r>
            <a:endParaRPr lang="en-US" sz="2800" b="1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590451-4E7B-234C-B906-173BB2E86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275385"/>
            <a:ext cx="189913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4" descr="A person standing on a balcony&#10;&#10;Description automatically generated with low confidence">
            <a:extLst>
              <a:ext uri="{FF2B5EF4-FFF2-40B4-BE49-F238E27FC236}">
                <a16:creationId xmlns:a16="http://schemas.microsoft.com/office/drawing/2014/main" id="{5091A28D-DE5E-3E4F-B5DE-1108BA1C9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75385"/>
            <a:ext cx="6858000" cy="386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48BEF4-ADEC-8945-A9FE-B9C99A917399}"/>
              </a:ext>
            </a:extLst>
          </p:cNvPr>
          <p:cNvSpPr txBox="1"/>
          <p:nvPr/>
        </p:nvSpPr>
        <p:spPr>
          <a:xfrm>
            <a:off x="838200" y="5275385"/>
            <a:ext cx="20537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/>
              <a:t>Fonetista</a:t>
            </a:r>
          </a:p>
          <a:p>
            <a:pPr algn="ctr"/>
            <a:r>
              <a:rPr lang="en-US" sz="3200"/>
              <a:t>Profesional</a:t>
            </a:r>
          </a:p>
          <a:p>
            <a:pPr algn="ctr"/>
            <a:r>
              <a:rPr lang="en-US" sz="3200">
                <a:sym typeface="Wingdings" pitchFamily="2" charset="2"/>
              </a:rPr>
              <a:t>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1489741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8300" y="4441052"/>
            <a:ext cx="3685624" cy="507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700"/>
              <a:t>Clínica de Pronunciación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8C6969-FB3C-E74D-BF9C-36E02D75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A890BD-3749-6640-BAA3-E4304C80769A}"/>
              </a:ext>
            </a:extLst>
          </p:cNvPr>
          <p:cNvSpPr txBox="1"/>
          <p:nvPr/>
        </p:nvSpPr>
        <p:spPr>
          <a:xfrm>
            <a:off x="0" y="6337196"/>
            <a:ext cx="6841434" cy="280076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Su tutor futuro </a:t>
            </a:r>
          </a:p>
          <a:p>
            <a:pPr algn="ctr"/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entrará</a:t>
            </a:r>
          </a:p>
          <a:p>
            <a:pPr algn="ctr"/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en contacto con Usted</a:t>
            </a:r>
            <a:endParaRPr lang="en-US" sz="4000" b="1">
              <a:solidFill>
                <a:srgbClr val="FFFF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EEA5C69-6962-0047-9CC1-EC9B65D20B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CE25475-40E4-2946-8140-6F973E88E40D}"/>
              </a:ext>
            </a:extLst>
          </p:cNvPr>
          <p:cNvSpPr/>
          <p:nvPr/>
        </p:nvSpPr>
        <p:spPr bwMode="auto">
          <a:xfrm>
            <a:off x="2811117" y="4858544"/>
            <a:ext cx="1219200" cy="125269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710F620-1F99-5D4F-9742-DEB11A7E1AE3}"/>
              </a:ext>
            </a:extLst>
          </p:cNvPr>
          <p:cNvSpPr txBox="1">
            <a:spLocks/>
          </p:cNvSpPr>
          <p:nvPr/>
        </p:nvSpPr>
        <p:spPr bwMode="auto">
          <a:xfrm>
            <a:off x="0" y="3065991"/>
            <a:ext cx="6841435" cy="1960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kern="0">
                <a:solidFill>
                  <a:schemeClr val="bg1"/>
                </a:solidFill>
              </a:rPr>
              <a:t>TUTORÍA</a:t>
            </a:r>
            <a:br>
              <a:rPr lang="en-US" sz="6000" b="1" kern="0">
                <a:solidFill>
                  <a:schemeClr val="bg1"/>
                </a:solidFill>
              </a:rPr>
            </a:br>
            <a:r>
              <a:rPr lang="en-US" sz="6000" b="1" kern="0">
                <a:solidFill>
                  <a:schemeClr val="bg1"/>
                </a:solidFill>
              </a:rPr>
              <a:t>individual</a:t>
            </a:r>
          </a:p>
        </p:txBody>
      </p:sp>
    </p:spTree>
    <p:extLst>
      <p:ext uri="{BB962C8B-B14F-4D97-AF65-F5344CB8AC3E}">
        <p14:creationId xmlns:p14="http://schemas.microsoft.com/office/powerpoint/2010/main" val="307051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38300" y="4441052"/>
            <a:ext cx="3685624" cy="5078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700"/>
              <a:t>Clínica de Pronunciación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C8C6969-FB3C-E74D-BF9C-36E02D756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A890BD-3749-6640-BAA3-E4304C80769A}"/>
              </a:ext>
            </a:extLst>
          </p:cNvPr>
          <p:cNvSpPr txBox="1"/>
          <p:nvPr/>
        </p:nvSpPr>
        <p:spPr>
          <a:xfrm>
            <a:off x="0" y="6660400"/>
            <a:ext cx="6858000" cy="1846659"/>
          </a:xfrm>
          <a:prstGeom prst="rect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Es un</a:t>
            </a:r>
          </a:p>
          <a:p>
            <a:pPr algn="ctr"/>
            <a:r>
              <a:rPr lang="en-US" sz="6600" b="1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COMPROMISO</a:t>
            </a:r>
            <a:endParaRPr lang="en-US" sz="6000" b="1">
              <a:solidFill>
                <a:srgbClr val="FFFF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FEEA5C69-6962-0047-9CC1-EC9B65D20B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B75E518-1FD6-3542-AA28-96E07C4822B4}"/>
              </a:ext>
            </a:extLst>
          </p:cNvPr>
          <p:cNvSpPr txBox="1">
            <a:spLocks/>
          </p:cNvSpPr>
          <p:nvPr/>
        </p:nvSpPr>
        <p:spPr bwMode="auto">
          <a:xfrm>
            <a:off x="0" y="3065991"/>
            <a:ext cx="6841435" cy="19605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6000" b="1" kern="0">
                <a:solidFill>
                  <a:schemeClr val="bg1"/>
                </a:solidFill>
              </a:rPr>
              <a:t>TUTORÍA</a:t>
            </a:r>
            <a:br>
              <a:rPr lang="en-US" sz="6000" b="1" kern="0">
                <a:solidFill>
                  <a:schemeClr val="bg1"/>
                </a:solidFill>
              </a:rPr>
            </a:br>
            <a:r>
              <a:rPr lang="en-US" sz="6000" b="1" kern="0">
                <a:solidFill>
                  <a:schemeClr val="bg1"/>
                </a:solidFill>
              </a:rPr>
              <a:t>individual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8CE25475-40E4-2946-8140-6F973E88E40D}"/>
              </a:ext>
            </a:extLst>
          </p:cNvPr>
          <p:cNvSpPr/>
          <p:nvPr/>
        </p:nvSpPr>
        <p:spPr bwMode="auto">
          <a:xfrm>
            <a:off x="2811117" y="5032376"/>
            <a:ext cx="1219200" cy="103322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E12F67-C2D0-5349-B99E-EB91528B38EB}"/>
              </a:ext>
            </a:extLst>
          </p:cNvPr>
          <p:cNvSpPr txBox="1"/>
          <p:nvPr/>
        </p:nvSpPr>
        <p:spPr>
          <a:xfrm>
            <a:off x="2593491" y="8626946"/>
            <a:ext cx="1430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(Explicar)</a:t>
            </a:r>
          </a:p>
        </p:txBody>
      </p:sp>
    </p:spTree>
    <p:extLst>
      <p:ext uri="{BB962C8B-B14F-4D97-AF65-F5344CB8AC3E}">
        <p14:creationId xmlns:p14="http://schemas.microsoft.com/office/powerpoint/2010/main" val="270638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504369035"/>
      </p:ext>
    </p:extLst>
  </p:cSld>
  <p:clrMapOvr>
    <a:masterClrMapping/>
  </p:clrMapOvr>
  <p:transition spd="slow"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44411" y="58674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499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381000"/>
            <a:ext cx="6400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rgbClr val="FFFF00"/>
                </a:solidFill>
                <a:latin typeface="Arial Black"/>
                <a:cs typeface="Arial Black"/>
              </a:rPr>
              <a:t>Colabora-dores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9ABF8-46D4-384E-A433-755B787A35F3}"/>
              </a:ext>
            </a:extLst>
          </p:cNvPr>
          <p:cNvSpPr txBox="1"/>
          <p:nvPr/>
        </p:nvSpPr>
        <p:spPr>
          <a:xfrm>
            <a:off x="3807190" y="8019246"/>
            <a:ext cx="228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Fonetista </a:t>
            </a:r>
          </a:p>
          <a:p>
            <a:pPr algn="ctr"/>
            <a:r>
              <a:rPr lang="en-US" sz="2800" b="1"/>
              <a:t>profesional </a:t>
            </a:r>
            <a:r>
              <a:rPr lang="en-US" sz="2800" b="1">
                <a:sym typeface="Wingdings" pitchFamily="2" charset="2"/>
              </a:rPr>
              <a:t></a:t>
            </a:r>
            <a:endParaRPr lang="en-US" sz="2800" b="1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590451-4E7B-234C-B906-173BB2E86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275385"/>
            <a:ext cx="189913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3200DEA-E203-FE4A-81B0-9385FF36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2" descr="A person smiling in a park&#10;&#10;Description automatically generated with low confidence">
            <a:extLst>
              <a:ext uri="{FF2B5EF4-FFF2-40B4-BE49-F238E27FC236}">
                <a16:creationId xmlns:a16="http://schemas.microsoft.com/office/drawing/2014/main" id="{8B09D970-81B5-E84C-84C6-4EF0770D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2857"/>
            <a:ext cx="6799095" cy="5035006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919513D-0B9D-4C47-879D-C2FB518FC0EB}"/>
              </a:ext>
            </a:extLst>
          </p:cNvPr>
          <p:cNvSpPr/>
          <p:nvPr/>
        </p:nvSpPr>
        <p:spPr>
          <a:xfrm>
            <a:off x="3258074" y="7007734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Nicole Rodriguez</a:t>
            </a:r>
            <a:r>
              <a:rPr lang="en-US">
                <a:effectLst/>
              </a:rPr>
              <a:t> 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47A0D9-2250-804C-8B5A-A77A69ACBBF7}"/>
              </a:ext>
            </a:extLst>
          </p:cNvPr>
          <p:cNvSpPr txBox="1"/>
          <p:nvPr/>
        </p:nvSpPr>
        <p:spPr>
          <a:xfrm>
            <a:off x="1961639" y="7515092"/>
            <a:ext cx="324460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Nicole</a:t>
            </a:r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b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Rodríguez</a:t>
            </a:r>
          </a:p>
        </p:txBody>
      </p:sp>
    </p:spTree>
    <p:extLst>
      <p:ext uri="{BB962C8B-B14F-4D97-AF65-F5344CB8AC3E}">
        <p14:creationId xmlns:p14="http://schemas.microsoft.com/office/powerpoint/2010/main" val="37622080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381000"/>
            <a:ext cx="64008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800">
                <a:solidFill>
                  <a:srgbClr val="FFFF00"/>
                </a:solidFill>
                <a:latin typeface="Arial Black"/>
                <a:cs typeface="Arial Black"/>
              </a:rPr>
              <a:t>Colabora-dores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431143" y="417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29ABF8-46D4-384E-A433-755B787A35F3}"/>
              </a:ext>
            </a:extLst>
          </p:cNvPr>
          <p:cNvSpPr txBox="1"/>
          <p:nvPr/>
        </p:nvSpPr>
        <p:spPr>
          <a:xfrm>
            <a:off x="3807190" y="8019246"/>
            <a:ext cx="228633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/>
              <a:t>Fonetista </a:t>
            </a:r>
          </a:p>
          <a:p>
            <a:pPr algn="ctr"/>
            <a:r>
              <a:rPr lang="en-US" sz="2800" b="1"/>
              <a:t>profesional </a:t>
            </a:r>
            <a:r>
              <a:rPr lang="en-US" sz="2800" b="1">
                <a:sym typeface="Wingdings" pitchFamily="2" charset="2"/>
              </a:rPr>
              <a:t></a:t>
            </a:r>
            <a:endParaRPr lang="en-US" sz="2800" b="1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7590451-4E7B-234C-B906-173BB2E86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5275385"/>
            <a:ext cx="189913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E3200DEA-E203-FE4A-81B0-9385FF36E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19513D-0B9D-4C47-879D-C2FB518FC0EB}"/>
              </a:ext>
            </a:extLst>
          </p:cNvPr>
          <p:cNvSpPr/>
          <p:nvPr/>
        </p:nvSpPr>
        <p:spPr>
          <a:xfrm>
            <a:off x="3258074" y="7007734"/>
            <a:ext cx="24384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ea typeface="Times New Roman" panose="02020603050405020304" pitchFamily="18" charset="0"/>
              </a:rPr>
              <a:t>Nicole Rodriguez</a:t>
            </a:r>
            <a:r>
              <a:rPr lang="en-US">
                <a:effectLst/>
              </a:rPr>
              <a:t> 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6731173-8B94-A047-928D-FFE942C03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3" descr="A person with his arms crossed&#10;&#10;Description automatically generated with medium confidence">
            <a:extLst>
              <a:ext uri="{FF2B5EF4-FFF2-40B4-BE49-F238E27FC236}">
                <a16:creationId xmlns:a16="http://schemas.microsoft.com/office/drawing/2014/main" id="{75DE9C1B-86B7-ED4D-84E9-26B8E433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4634522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79E7A2-F316-064C-9760-73BCD091C577}"/>
              </a:ext>
            </a:extLst>
          </p:cNvPr>
          <p:cNvSpPr txBox="1"/>
          <p:nvPr/>
        </p:nvSpPr>
        <p:spPr>
          <a:xfrm>
            <a:off x="163949" y="4812278"/>
            <a:ext cx="3643241" cy="1692771"/>
          </a:xfrm>
          <a:prstGeom prst="rect">
            <a:avLst/>
          </a:prstGeom>
          <a:solidFill>
            <a:srgbClr val="511E0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Juan M.</a:t>
            </a:r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b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</a:br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Menjívar</a:t>
            </a:r>
          </a:p>
        </p:txBody>
      </p:sp>
    </p:spTree>
    <p:extLst>
      <p:ext uri="{BB962C8B-B14F-4D97-AF65-F5344CB8AC3E}">
        <p14:creationId xmlns:p14="http://schemas.microsoft.com/office/powerpoint/2010/main" val="183186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681</Words>
  <Application>Microsoft Macintosh PowerPoint</Application>
  <PresentationFormat>On-screen Show (4:3)</PresentationFormat>
  <Paragraphs>328</Paragraphs>
  <Slides>73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Arial Black</vt:lpstr>
      <vt:lpstr>Calibri</vt:lpstr>
      <vt:lpstr>SILDoulos IPA93</vt:lpstr>
      <vt:lpstr>Simoncini Garamond Italic</vt:lpstr>
      <vt:lpstr>Times</vt:lpstr>
      <vt:lpstr>Times New Roman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Fonética y Fonología Españolas   (5a edición)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TUTORÍA individual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TUTORÍA individual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Armin Schwegler</cp:lastModifiedBy>
  <cp:revision>261</cp:revision>
  <dcterms:created xsi:type="dcterms:W3CDTF">2010-07-05T19:49:53Z</dcterms:created>
  <dcterms:modified xsi:type="dcterms:W3CDTF">2022-07-13T16:03:15Z</dcterms:modified>
</cp:coreProperties>
</file>